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0"/>
  </p:notesMasterIdLst>
  <p:sldIdLst>
    <p:sldId id="256" r:id="rId2"/>
    <p:sldId id="257" r:id="rId3"/>
    <p:sldId id="258" r:id="rId4"/>
    <p:sldId id="265" r:id="rId5"/>
    <p:sldId id="266" r:id="rId6"/>
    <p:sldId id="259" r:id="rId7"/>
    <p:sldId id="287" r:id="rId8"/>
    <p:sldId id="260" r:id="rId9"/>
    <p:sldId id="270" r:id="rId10"/>
    <p:sldId id="261" r:id="rId11"/>
    <p:sldId id="264" r:id="rId12"/>
    <p:sldId id="262" r:id="rId13"/>
    <p:sldId id="263" r:id="rId14"/>
    <p:sldId id="267" r:id="rId15"/>
    <p:sldId id="268" r:id="rId16"/>
    <p:sldId id="269" r:id="rId17"/>
    <p:sldId id="277" r:id="rId18"/>
    <p:sldId id="278" r:id="rId19"/>
    <p:sldId id="281" r:id="rId20"/>
    <p:sldId id="288" r:id="rId21"/>
    <p:sldId id="289" r:id="rId22"/>
    <p:sldId id="290" r:id="rId23"/>
    <p:sldId id="292" r:id="rId24"/>
    <p:sldId id="293" r:id="rId25"/>
    <p:sldId id="294" r:id="rId26"/>
    <p:sldId id="284" r:id="rId27"/>
    <p:sldId id="285" r:id="rId28"/>
    <p:sldId id="28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FE9"/>
    <a:srgbClr val="000000"/>
    <a:srgbClr val="9AD3A8"/>
    <a:srgbClr val="4C7C4F"/>
    <a:srgbClr val="9DF590"/>
    <a:srgbClr val="CFE955"/>
    <a:srgbClr val="A4CC64"/>
    <a:srgbClr val="254537"/>
    <a:srgbClr val="315D4A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07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480" y="-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tiff>
</file>

<file path=ppt/media/image10.jpe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F3C5D-0353-E840-925D-CCE2BBFEDC43}" type="datetimeFigureOut">
              <a:rPr lang="en-US" smtClean="0"/>
              <a:t>6/25/18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E15F79-06EF-7B49-8C40-BD6F0678F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361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three plots shown above revealed that the majority of time a patient labeled with LWBS spent on is waiting to be roomed. Since only 0.2% LWBS patients left before roomed, this was not a huge problem.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E15F79-06EF-7B49-8C40-BD6F0678F3B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9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assume the time a patient labeled with LWBS left to be the time the physician was assigned. Then we are able to compare the length of two different time gaps.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time gap between roomed and assigned physician for a patient not labeled with LWBS. For simplicity, we called this type of patients NL patients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time gap between roomed and left for a patient labeled with LWBS. We called this type of patients L patients.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black dotted line represents the average percentage that NL patients waited for a physician longer than L patients waited to leave. Only 6% NL patients did not see an actual physician until the average time gap for a L patient to leave after roomed. This implies that, if we could manage to reduce the time gap between roomed and got to see a physician to a certain amount, we can potentially decrease the number of LWBS patients.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E15F79-06EF-7B49-8C40-BD6F0678F3B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46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187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49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96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58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375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196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036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57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102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49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F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45AE3-ABB2-1F4B-A116-E67918451FC1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22630A-0014-B04F-B3E6-32D107D90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358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6BE0F-8699-D84F-9FD7-2F7886F631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>
                <a:solidFill>
                  <a:srgbClr val="1773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Rady</a:t>
            </a:r>
            <a:r>
              <a:rPr lang="zh-CN" altLang="en-US" dirty="0">
                <a:solidFill>
                  <a:srgbClr val="1773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1773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Children’s</a:t>
            </a:r>
            <a:r>
              <a:rPr lang="zh-CN" altLang="en-US" dirty="0">
                <a:solidFill>
                  <a:srgbClr val="1773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1773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Hospital</a:t>
            </a:r>
            <a:endParaRPr lang="en-US" dirty="0">
              <a:solidFill>
                <a:srgbClr val="1773B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2098A9-4965-0349-9727-94441A08B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endParaRPr lang="en-US" altLang="zh-CN" sz="1600" dirty="0">
              <a:solidFill>
                <a:srgbClr val="3E8FC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altLang="zh-CN" sz="1600" dirty="0">
              <a:solidFill>
                <a:srgbClr val="3E8FC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altLang="zh-CN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MSBA 2018 Capstone Project</a:t>
            </a:r>
          </a:p>
          <a:p>
            <a:pPr algn="r"/>
            <a:r>
              <a:rPr lang="en-US" altLang="zh-CN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Derrick</a:t>
            </a:r>
            <a:r>
              <a:rPr lang="zh-CN" altLang="en-US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Buntin, </a:t>
            </a:r>
            <a:r>
              <a:rPr lang="en-US" altLang="zh-CN" sz="1600" dirty="0" err="1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Feiyang</a:t>
            </a:r>
            <a:r>
              <a:rPr lang="zh-CN" altLang="en-US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Chen, Linping</a:t>
            </a:r>
            <a:r>
              <a:rPr lang="zh-CN" altLang="en-US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Yu, </a:t>
            </a:r>
            <a:r>
              <a:rPr lang="en-US" altLang="zh-CN" sz="1600" dirty="0" err="1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Xuehan</a:t>
            </a:r>
            <a:r>
              <a:rPr lang="zh-CN" altLang="en-US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Zhang, </a:t>
            </a:r>
            <a:r>
              <a:rPr lang="en-US" altLang="zh-CN" sz="1600" dirty="0" err="1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Bihan</a:t>
            </a:r>
            <a:r>
              <a:rPr lang="zh-CN" altLang="en-US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srgbClr val="3E8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Zhu</a:t>
            </a:r>
            <a:endParaRPr lang="en-US" sz="1600" dirty="0">
              <a:solidFill>
                <a:srgbClr val="3E8FC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E40BA6B0-451F-A14C-987C-9EBC486560E4}"/>
              </a:ext>
            </a:extLst>
          </p:cNvPr>
          <p:cNvSpPr/>
          <p:nvPr/>
        </p:nvSpPr>
        <p:spPr>
          <a:xfrm rot="10800000">
            <a:off x="5865542" y="6099717"/>
            <a:ext cx="1060704" cy="9144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2045D3DD-E4A3-364E-BD56-D4D5E49D1B51}"/>
              </a:ext>
            </a:extLst>
          </p:cNvPr>
          <p:cNvSpPr/>
          <p:nvPr/>
        </p:nvSpPr>
        <p:spPr>
          <a:xfrm>
            <a:off x="700199" y="676895"/>
            <a:ext cx="1060704" cy="914400"/>
          </a:xfrm>
          <a:prstGeom prst="triangle">
            <a:avLst/>
          </a:prstGeom>
          <a:solidFill>
            <a:srgbClr val="A4CC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084619BF-5797-DE45-B05F-60902E4B4B9C}"/>
              </a:ext>
            </a:extLst>
          </p:cNvPr>
          <p:cNvSpPr/>
          <p:nvPr/>
        </p:nvSpPr>
        <p:spPr>
          <a:xfrm>
            <a:off x="703716" y="5943600"/>
            <a:ext cx="1060704" cy="914400"/>
          </a:xfrm>
          <a:prstGeom prst="triangle">
            <a:avLst/>
          </a:prstGeom>
          <a:solidFill>
            <a:srgbClr val="3E7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0EC7776C-3A0C-A646-8215-1F60223EA238}"/>
              </a:ext>
            </a:extLst>
          </p:cNvPr>
          <p:cNvSpPr/>
          <p:nvPr/>
        </p:nvSpPr>
        <p:spPr>
          <a:xfrm>
            <a:off x="10710672" y="5699944"/>
            <a:ext cx="1419862" cy="1158056"/>
          </a:xfrm>
          <a:prstGeom prst="triangle">
            <a:avLst/>
          </a:prstGeom>
          <a:pattFill prst="ltVert">
            <a:fgClr>
              <a:srgbClr val="A4CC64"/>
            </a:fgClr>
            <a:bgClr>
              <a:srgbClr val="F2F2F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4597377C-25A4-7845-A277-2F8978601E24}"/>
              </a:ext>
            </a:extLst>
          </p:cNvPr>
          <p:cNvSpPr/>
          <p:nvPr/>
        </p:nvSpPr>
        <p:spPr>
          <a:xfrm>
            <a:off x="6889298" y="6637950"/>
            <a:ext cx="1060704" cy="914400"/>
          </a:xfrm>
          <a:prstGeom prst="triangle">
            <a:avLst/>
          </a:prstGeom>
          <a:pattFill prst="wdUpDiag">
            <a:fgClr>
              <a:schemeClr val="bg1">
                <a:lumMod val="5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riangle 36">
            <a:extLst>
              <a:ext uri="{FF2B5EF4-FFF2-40B4-BE49-F238E27FC236}">
                <a16:creationId xmlns:a16="http://schemas.microsoft.com/office/drawing/2014/main" id="{1D8A9448-51D1-8849-BD7F-9335C471AA4D}"/>
              </a:ext>
            </a:extLst>
          </p:cNvPr>
          <p:cNvSpPr>
            <a:spLocks noChangeAspect="1"/>
          </p:cNvSpPr>
          <p:nvPr/>
        </p:nvSpPr>
        <p:spPr>
          <a:xfrm>
            <a:off x="6395893" y="5577840"/>
            <a:ext cx="848565" cy="731520"/>
          </a:xfrm>
          <a:prstGeom prst="triangle">
            <a:avLst/>
          </a:prstGeom>
          <a:solidFill>
            <a:srgbClr val="A4CC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riangle 37">
            <a:extLst>
              <a:ext uri="{FF2B5EF4-FFF2-40B4-BE49-F238E27FC236}">
                <a16:creationId xmlns:a16="http://schemas.microsoft.com/office/drawing/2014/main" id="{BA6AFCE1-791C-7246-85F7-0F00595D32E6}"/>
              </a:ext>
            </a:extLst>
          </p:cNvPr>
          <p:cNvSpPr/>
          <p:nvPr/>
        </p:nvSpPr>
        <p:spPr>
          <a:xfrm>
            <a:off x="1386468" y="5791200"/>
            <a:ext cx="1060704" cy="914400"/>
          </a:xfrm>
          <a:prstGeom prst="triangle">
            <a:avLst/>
          </a:prstGeom>
          <a:pattFill prst="wdUpDiag">
            <a:fgClr>
              <a:srgbClr val="CFE955"/>
            </a:fgClr>
            <a:bgClr>
              <a:srgbClr val="EAEFE9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riangle 38">
            <a:extLst>
              <a:ext uri="{FF2B5EF4-FFF2-40B4-BE49-F238E27FC236}">
                <a16:creationId xmlns:a16="http://schemas.microsoft.com/office/drawing/2014/main" id="{D179381C-190E-6C4C-A0E9-5022C3E7A127}"/>
              </a:ext>
            </a:extLst>
          </p:cNvPr>
          <p:cNvSpPr/>
          <p:nvPr/>
        </p:nvSpPr>
        <p:spPr>
          <a:xfrm rot="10800000">
            <a:off x="1100263" y="-4429"/>
            <a:ext cx="1060704" cy="914400"/>
          </a:xfrm>
          <a:prstGeom prst="triangle">
            <a:avLst/>
          </a:prstGeom>
          <a:pattFill prst="ltHorz">
            <a:fgClr>
              <a:srgbClr val="CFE955"/>
            </a:fgClr>
            <a:bgClr>
              <a:srgbClr val="EAEFE9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riangle 39">
            <a:extLst>
              <a:ext uri="{FF2B5EF4-FFF2-40B4-BE49-F238E27FC236}">
                <a16:creationId xmlns:a16="http://schemas.microsoft.com/office/drawing/2014/main" id="{E2CC98D1-8A9E-F748-932A-331FCF623EAC}"/>
              </a:ext>
            </a:extLst>
          </p:cNvPr>
          <p:cNvSpPr/>
          <p:nvPr/>
        </p:nvSpPr>
        <p:spPr>
          <a:xfrm>
            <a:off x="11957689" y="1228370"/>
            <a:ext cx="661044" cy="572058"/>
          </a:xfrm>
          <a:prstGeom prst="triangle">
            <a:avLst/>
          </a:prstGeom>
          <a:pattFill prst="ltHorz">
            <a:fgClr>
              <a:srgbClr val="CFE95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riangle 40">
            <a:extLst>
              <a:ext uri="{FF2B5EF4-FFF2-40B4-BE49-F238E27FC236}">
                <a16:creationId xmlns:a16="http://schemas.microsoft.com/office/drawing/2014/main" id="{44B944D1-FBD6-0043-BB5A-2021374C3092}"/>
              </a:ext>
            </a:extLst>
          </p:cNvPr>
          <p:cNvSpPr/>
          <p:nvPr/>
        </p:nvSpPr>
        <p:spPr>
          <a:xfrm rot="10800000">
            <a:off x="1427111" y="1391502"/>
            <a:ext cx="1060704" cy="914400"/>
          </a:xfrm>
          <a:prstGeom prst="triangle">
            <a:avLst/>
          </a:prstGeom>
          <a:noFill/>
          <a:ln w="31750">
            <a:solidFill>
              <a:srgbClr val="16A2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riangle 41">
            <a:extLst>
              <a:ext uri="{FF2B5EF4-FFF2-40B4-BE49-F238E27FC236}">
                <a16:creationId xmlns:a16="http://schemas.microsoft.com/office/drawing/2014/main" id="{F0AE5D0E-495C-D14D-869C-C4E88C781C90}"/>
              </a:ext>
            </a:extLst>
          </p:cNvPr>
          <p:cNvSpPr>
            <a:spLocks noChangeAspect="1"/>
          </p:cNvSpPr>
          <p:nvPr/>
        </p:nvSpPr>
        <p:spPr>
          <a:xfrm>
            <a:off x="9578020" y="913625"/>
            <a:ext cx="636423" cy="548640"/>
          </a:xfrm>
          <a:prstGeom prst="triangle">
            <a:avLst/>
          </a:prstGeom>
          <a:solidFill>
            <a:srgbClr val="A4CC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riangle 42">
            <a:extLst>
              <a:ext uri="{FF2B5EF4-FFF2-40B4-BE49-F238E27FC236}">
                <a16:creationId xmlns:a16="http://schemas.microsoft.com/office/drawing/2014/main" id="{AF9C18BE-C546-E044-AC14-47D84D3F1C25}"/>
              </a:ext>
            </a:extLst>
          </p:cNvPr>
          <p:cNvSpPr/>
          <p:nvPr/>
        </p:nvSpPr>
        <p:spPr>
          <a:xfrm>
            <a:off x="-227110" y="1803648"/>
            <a:ext cx="661044" cy="57205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riangle 43">
            <a:extLst>
              <a:ext uri="{FF2B5EF4-FFF2-40B4-BE49-F238E27FC236}">
                <a16:creationId xmlns:a16="http://schemas.microsoft.com/office/drawing/2014/main" id="{C73852D5-B007-014B-B744-F79EF7F45685}"/>
              </a:ext>
            </a:extLst>
          </p:cNvPr>
          <p:cNvSpPr>
            <a:spLocks noChangeAspect="1"/>
          </p:cNvSpPr>
          <p:nvPr/>
        </p:nvSpPr>
        <p:spPr>
          <a:xfrm rot="10800000">
            <a:off x="10710672" y="280716"/>
            <a:ext cx="1275250" cy="1103583"/>
          </a:xfrm>
          <a:prstGeom prst="triangle">
            <a:avLst/>
          </a:prstGeom>
          <a:pattFill prst="wdUpDiag">
            <a:fgClr>
              <a:schemeClr val="bg1">
                <a:lumMod val="65000"/>
              </a:schemeClr>
            </a:fgClr>
            <a:bgClr>
              <a:srgbClr val="EAEFE9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riangle 44">
            <a:extLst>
              <a:ext uri="{FF2B5EF4-FFF2-40B4-BE49-F238E27FC236}">
                <a16:creationId xmlns:a16="http://schemas.microsoft.com/office/drawing/2014/main" id="{8E387E04-CB00-1E43-B906-18B2954766E9}"/>
              </a:ext>
            </a:extLst>
          </p:cNvPr>
          <p:cNvSpPr>
            <a:spLocks noChangeAspect="1"/>
          </p:cNvSpPr>
          <p:nvPr/>
        </p:nvSpPr>
        <p:spPr>
          <a:xfrm rot="10800000">
            <a:off x="9897575" y="1192"/>
            <a:ext cx="1162303" cy="1005840"/>
          </a:xfrm>
          <a:prstGeom prst="triangle">
            <a:avLst/>
          </a:prstGeom>
          <a:pattFill prst="narVert">
            <a:fgClr>
              <a:srgbClr val="EBA170"/>
            </a:fgClr>
            <a:bgClr>
              <a:srgbClr val="9AD3A8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riangle 45">
            <a:extLst>
              <a:ext uri="{FF2B5EF4-FFF2-40B4-BE49-F238E27FC236}">
                <a16:creationId xmlns:a16="http://schemas.microsoft.com/office/drawing/2014/main" id="{DFD8BF77-FCD1-3048-A9AA-DAB69F7A6862}"/>
              </a:ext>
            </a:extLst>
          </p:cNvPr>
          <p:cNvSpPr>
            <a:spLocks noChangeAspect="1"/>
          </p:cNvSpPr>
          <p:nvPr/>
        </p:nvSpPr>
        <p:spPr>
          <a:xfrm>
            <a:off x="1952285" y="1654671"/>
            <a:ext cx="422655" cy="365760"/>
          </a:xfrm>
          <a:prstGeom prst="triangle">
            <a:avLst/>
          </a:prstGeom>
          <a:solidFill>
            <a:schemeClr val="bg1">
              <a:alpha val="79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riangle 46">
            <a:extLst>
              <a:ext uri="{FF2B5EF4-FFF2-40B4-BE49-F238E27FC236}">
                <a16:creationId xmlns:a16="http://schemas.microsoft.com/office/drawing/2014/main" id="{5F47B078-EEF5-6E4A-997B-50CF2E8003CC}"/>
              </a:ext>
            </a:extLst>
          </p:cNvPr>
          <p:cNvSpPr/>
          <p:nvPr/>
        </p:nvSpPr>
        <p:spPr>
          <a:xfrm rot="10800000">
            <a:off x="140432" y="6458415"/>
            <a:ext cx="661044" cy="572058"/>
          </a:xfrm>
          <a:prstGeom prst="triangle">
            <a:avLst/>
          </a:prstGeom>
          <a:solidFill>
            <a:srgbClr val="44B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riangle 47">
            <a:extLst>
              <a:ext uri="{FF2B5EF4-FFF2-40B4-BE49-F238E27FC236}">
                <a16:creationId xmlns:a16="http://schemas.microsoft.com/office/drawing/2014/main" id="{7C18279D-74B9-2340-9C4A-A0D2991E8F28}"/>
              </a:ext>
            </a:extLst>
          </p:cNvPr>
          <p:cNvSpPr/>
          <p:nvPr/>
        </p:nvSpPr>
        <p:spPr>
          <a:xfrm rot="10800000">
            <a:off x="10935280" y="1051559"/>
            <a:ext cx="797801" cy="700174"/>
          </a:xfrm>
          <a:prstGeom prst="triangl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riangle 48">
            <a:extLst>
              <a:ext uri="{FF2B5EF4-FFF2-40B4-BE49-F238E27FC236}">
                <a16:creationId xmlns:a16="http://schemas.microsoft.com/office/drawing/2014/main" id="{CAF62223-3C9B-DA49-9DB9-AFB55CED31DF}"/>
              </a:ext>
            </a:extLst>
          </p:cNvPr>
          <p:cNvSpPr/>
          <p:nvPr/>
        </p:nvSpPr>
        <p:spPr>
          <a:xfrm rot="10800000">
            <a:off x="8785352" y="1191"/>
            <a:ext cx="1060704" cy="9144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riangle 49">
            <a:extLst>
              <a:ext uri="{FF2B5EF4-FFF2-40B4-BE49-F238E27FC236}">
                <a16:creationId xmlns:a16="http://schemas.microsoft.com/office/drawing/2014/main" id="{5320709B-1EA5-194F-8798-5DDB0DB5A9C6}"/>
              </a:ext>
            </a:extLst>
          </p:cNvPr>
          <p:cNvSpPr/>
          <p:nvPr/>
        </p:nvSpPr>
        <p:spPr>
          <a:xfrm>
            <a:off x="8519087" y="280716"/>
            <a:ext cx="1060704" cy="914400"/>
          </a:xfrm>
          <a:prstGeom prst="triangle">
            <a:avLst/>
          </a:prstGeom>
          <a:solidFill>
            <a:srgbClr val="3E7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riangle 50">
            <a:extLst>
              <a:ext uri="{FF2B5EF4-FFF2-40B4-BE49-F238E27FC236}">
                <a16:creationId xmlns:a16="http://schemas.microsoft.com/office/drawing/2014/main" id="{287A5AEF-F65B-3446-AAC4-195DE3CEADCA}"/>
              </a:ext>
            </a:extLst>
          </p:cNvPr>
          <p:cNvSpPr/>
          <p:nvPr/>
        </p:nvSpPr>
        <p:spPr>
          <a:xfrm>
            <a:off x="8948532" y="753761"/>
            <a:ext cx="1060704" cy="914400"/>
          </a:xfrm>
          <a:prstGeom prst="triangle">
            <a:avLst/>
          </a:prstGeom>
          <a:pattFill prst="wdUpDiag">
            <a:fgClr>
              <a:srgbClr val="68771E"/>
            </a:fgClr>
            <a:bgClr>
              <a:srgbClr val="EAEFE9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riangle 51">
            <a:extLst>
              <a:ext uri="{FF2B5EF4-FFF2-40B4-BE49-F238E27FC236}">
                <a16:creationId xmlns:a16="http://schemas.microsoft.com/office/drawing/2014/main" id="{4650F819-39A2-7648-A968-4882491D7FFA}"/>
              </a:ext>
            </a:extLst>
          </p:cNvPr>
          <p:cNvSpPr/>
          <p:nvPr/>
        </p:nvSpPr>
        <p:spPr>
          <a:xfrm rot="10800000">
            <a:off x="11455570" y="6001215"/>
            <a:ext cx="1060704" cy="914400"/>
          </a:xfrm>
          <a:prstGeom prst="triangle">
            <a:avLst/>
          </a:prstGeom>
          <a:solidFill>
            <a:srgbClr val="44B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riangle 52">
            <a:extLst>
              <a:ext uri="{FF2B5EF4-FFF2-40B4-BE49-F238E27FC236}">
                <a16:creationId xmlns:a16="http://schemas.microsoft.com/office/drawing/2014/main" id="{B88C3C5C-2F05-4544-9F53-35566DD43229}"/>
              </a:ext>
            </a:extLst>
          </p:cNvPr>
          <p:cNvSpPr/>
          <p:nvPr/>
        </p:nvSpPr>
        <p:spPr>
          <a:xfrm>
            <a:off x="11536308" y="6309360"/>
            <a:ext cx="1060704" cy="914400"/>
          </a:xfrm>
          <a:prstGeom prst="triangle">
            <a:avLst/>
          </a:prstGeom>
          <a:solidFill>
            <a:srgbClr val="3E7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2F30E2C-238B-DF40-A336-07A6B53ACE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54" t="23414" r="38669" b="14007"/>
          <a:stretch/>
        </p:blipFill>
        <p:spPr>
          <a:xfrm>
            <a:off x="-474056" y="-311663"/>
            <a:ext cx="2163337" cy="217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95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5A1567C1-2E57-8849-A5EB-86AC52785699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39" name="Triangle 38">
              <a:extLst>
                <a:ext uri="{FF2B5EF4-FFF2-40B4-BE49-F238E27FC236}">
                  <a16:creationId xmlns:a16="http://schemas.microsoft.com/office/drawing/2014/main" id="{6B47C45A-A2E5-4A45-9975-7D40BF68C0EE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>
              <a:extLst>
                <a:ext uri="{FF2B5EF4-FFF2-40B4-BE49-F238E27FC236}">
                  <a16:creationId xmlns:a16="http://schemas.microsoft.com/office/drawing/2014/main" id="{8E38EC38-AA3D-2749-9584-7A346017937B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>
              <a:extLst>
                <a:ext uri="{FF2B5EF4-FFF2-40B4-BE49-F238E27FC236}">
                  <a16:creationId xmlns:a16="http://schemas.microsoft.com/office/drawing/2014/main" id="{F2D97360-52F9-3B47-9CC8-59333F67723F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>
              <a:extLst>
                <a:ext uri="{FF2B5EF4-FFF2-40B4-BE49-F238E27FC236}">
                  <a16:creationId xmlns:a16="http://schemas.microsoft.com/office/drawing/2014/main" id="{58243AED-5497-7641-AC1C-8FB6DBE2149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>
              <a:extLst>
                <a:ext uri="{FF2B5EF4-FFF2-40B4-BE49-F238E27FC236}">
                  <a16:creationId xmlns:a16="http://schemas.microsoft.com/office/drawing/2014/main" id="{D871302C-35A9-E645-B7D8-B5DFD5639907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riangle 43">
              <a:extLst>
                <a:ext uri="{FF2B5EF4-FFF2-40B4-BE49-F238E27FC236}">
                  <a16:creationId xmlns:a16="http://schemas.microsoft.com/office/drawing/2014/main" id="{9FC9EEBB-B51F-EE47-BF55-8CF8B17CC2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riangle 44">
              <a:extLst>
                <a:ext uri="{FF2B5EF4-FFF2-40B4-BE49-F238E27FC236}">
                  <a16:creationId xmlns:a16="http://schemas.microsoft.com/office/drawing/2014/main" id="{704EE87E-5243-EF40-BB17-9877B96298C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>
              <a:extLst>
                <a:ext uri="{FF2B5EF4-FFF2-40B4-BE49-F238E27FC236}">
                  <a16:creationId xmlns:a16="http://schemas.microsoft.com/office/drawing/2014/main" id="{9BE89489-160D-CC48-9114-33189653CEBC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>
              <a:extLst>
                <a:ext uri="{FF2B5EF4-FFF2-40B4-BE49-F238E27FC236}">
                  <a16:creationId xmlns:a16="http://schemas.microsoft.com/office/drawing/2014/main" id="{868D664D-6712-3246-9330-8EC1FB9757A0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iangle 47">
              <a:extLst>
                <a:ext uri="{FF2B5EF4-FFF2-40B4-BE49-F238E27FC236}">
                  <a16:creationId xmlns:a16="http://schemas.microsoft.com/office/drawing/2014/main" id="{F9324D4F-18BF-7740-B6AA-68E23259BA57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riangle 48">
              <a:extLst>
                <a:ext uri="{FF2B5EF4-FFF2-40B4-BE49-F238E27FC236}">
                  <a16:creationId xmlns:a16="http://schemas.microsoft.com/office/drawing/2014/main" id="{9308DF22-F822-F442-919C-DC615E2DD22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riangle 49">
              <a:extLst>
                <a:ext uri="{FF2B5EF4-FFF2-40B4-BE49-F238E27FC236}">
                  <a16:creationId xmlns:a16="http://schemas.microsoft.com/office/drawing/2014/main" id="{3D51C7D0-5A33-214B-AA60-C01765957656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riangle 50">
              <a:extLst>
                <a:ext uri="{FF2B5EF4-FFF2-40B4-BE49-F238E27FC236}">
                  <a16:creationId xmlns:a16="http://schemas.microsoft.com/office/drawing/2014/main" id="{C1ADB2CC-EE4F-7E4D-ABBC-115B37195691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riangle 51">
              <a:extLst>
                <a:ext uri="{FF2B5EF4-FFF2-40B4-BE49-F238E27FC236}">
                  <a16:creationId xmlns:a16="http://schemas.microsoft.com/office/drawing/2014/main" id="{49F2BAFC-021D-C644-9A44-EA06E33D2B60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riangle 52">
              <a:extLst>
                <a:ext uri="{FF2B5EF4-FFF2-40B4-BE49-F238E27FC236}">
                  <a16:creationId xmlns:a16="http://schemas.microsoft.com/office/drawing/2014/main" id="{5A80D57F-BD50-F248-9A6B-4B64C3B15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riangle 53">
              <a:extLst>
                <a:ext uri="{FF2B5EF4-FFF2-40B4-BE49-F238E27FC236}">
                  <a16:creationId xmlns:a16="http://schemas.microsoft.com/office/drawing/2014/main" id="{4C4A0B47-4DE4-E641-9EB8-A1BC1F0F40EB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riangle 54">
              <a:extLst>
                <a:ext uri="{FF2B5EF4-FFF2-40B4-BE49-F238E27FC236}">
                  <a16:creationId xmlns:a16="http://schemas.microsoft.com/office/drawing/2014/main" id="{671980C5-BD1D-CC4D-8F8F-D810603542F2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riangle 55">
              <a:extLst>
                <a:ext uri="{FF2B5EF4-FFF2-40B4-BE49-F238E27FC236}">
                  <a16:creationId xmlns:a16="http://schemas.microsoft.com/office/drawing/2014/main" id="{52DBB54F-97BF-974E-B8EB-741725F2ABF0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riangle 56">
              <a:extLst>
                <a:ext uri="{FF2B5EF4-FFF2-40B4-BE49-F238E27FC236}">
                  <a16:creationId xmlns:a16="http://schemas.microsoft.com/office/drawing/2014/main" id="{43B4FE47-18BA-4148-8F49-681D00A7D0DF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315D4A"/>
                </a:solidFill>
              </a:endParaRPr>
            </a:p>
          </p:txBody>
        </p:sp>
        <p:sp>
          <p:nvSpPr>
            <p:cNvPr id="58" name="Triangle 57">
              <a:extLst>
                <a:ext uri="{FF2B5EF4-FFF2-40B4-BE49-F238E27FC236}">
                  <a16:creationId xmlns:a16="http://schemas.microsoft.com/office/drawing/2014/main" id="{AA24D32D-DB7C-B14C-8751-F7A8EFA3C3FB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riangle 58">
              <a:extLst>
                <a:ext uri="{FF2B5EF4-FFF2-40B4-BE49-F238E27FC236}">
                  <a16:creationId xmlns:a16="http://schemas.microsoft.com/office/drawing/2014/main" id="{B16CB534-821C-EF44-B814-9BC67731DB03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riangle 59">
              <a:extLst>
                <a:ext uri="{FF2B5EF4-FFF2-40B4-BE49-F238E27FC236}">
                  <a16:creationId xmlns:a16="http://schemas.microsoft.com/office/drawing/2014/main" id="{2B2F1369-E4E3-514E-AB8B-BCFC0BE354F7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CE9576EE-AE05-C14A-9150-497602AC80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59A3C38C-1204-C84F-8A31-EC3FFF886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Daily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10DEF25-8633-5F41-A24A-53069C88C9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19668" y="1755136"/>
            <a:ext cx="4351337" cy="4351337"/>
          </a:xfrm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85BA1A-E88F-B844-9979-FA090D46402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44710" y="1796016"/>
            <a:ext cx="4307571" cy="4307571"/>
          </a:xfrm>
          <a:prstGeom prst="rect">
            <a:avLst/>
          </a:prstGeom>
          <a:ln>
            <a:noFill/>
          </a:ln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FFE9B377-A843-B945-9AF0-D4F7AA002AF7}"/>
              </a:ext>
            </a:extLst>
          </p:cNvPr>
          <p:cNvSpPr txBox="1"/>
          <p:nvPr/>
        </p:nvSpPr>
        <p:spPr>
          <a:xfrm>
            <a:off x="1540880" y="6331856"/>
            <a:ext cx="4172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(2014-2017)</a:t>
            </a:r>
            <a:endParaRPr lang="en-US" b="1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DC87571-A395-0A4B-B59C-B6ED604E5732}"/>
              </a:ext>
            </a:extLst>
          </p:cNvPr>
          <p:cNvSpPr txBox="1"/>
          <p:nvPr/>
        </p:nvSpPr>
        <p:spPr>
          <a:xfrm>
            <a:off x="7136540" y="6316636"/>
            <a:ext cx="413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(2018)</a:t>
            </a:r>
            <a:endParaRPr lang="en-US" b="1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AD771AF-9D8C-844D-B70C-14052C17F74C}"/>
              </a:ext>
            </a:extLst>
          </p:cNvPr>
          <p:cNvSpPr txBox="1"/>
          <p:nvPr/>
        </p:nvSpPr>
        <p:spPr>
          <a:xfrm>
            <a:off x="4598314" y="1993610"/>
            <a:ext cx="928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RMSE:</a:t>
            </a:r>
          </a:p>
          <a:p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25.49</a:t>
            </a:r>
            <a:endParaRPr lang="en-US" b="1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1DD8F41-F2BB-7049-B6FE-8B84E8CB3FA9}"/>
              </a:ext>
            </a:extLst>
          </p:cNvPr>
          <p:cNvSpPr txBox="1"/>
          <p:nvPr/>
        </p:nvSpPr>
        <p:spPr>
          <a:xfrm>
            <a:off x="10121942" y="1993611"/>
            <a:ext cx="928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RMSE:</a:t>
            </a:r>
          </a:p>
          <a:p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36</a:t>
            </a:r>
          </a:p>
        </p:txBody>
      </p:sp>
    </p:spTree>
    <p:extLst>
      <p:ext uri="{BB962C8B-B14F-4D97-AF65-F5344CB8AC3E}">
        <p14:creationId xmlns:p14="http://schemas.microsoft.com/office/powerpoint/2010/main" val="263461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C70AE3C-FC47-2540-AF54-5AABCBDBE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50177" y="2614047"/>
            <a:ext cx="5257800" cy="2959100"/>
          </a:xfrm>
          <a:ln>
            <a:noFill/>
          </a:ln>
        </p:spPr>
      </p:pic>
      <p:sp>
        <p:nvSpPr>
          <p:cNvPr id="31" name="Title 1">
            <a:extLst>
              <a:ext uri="{FF2B5EF4-FFF2-40B4-BE49-F238E27FC236}">
                <a16:creationId xmlns:a16="http://schemas.microsoft.com/office/drawing/2014/main" id="{2CB2ED7B-D30A-FA46-B03F-DDEC6267C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Daily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Content Placeholder 35">
            <a:extLst>
              <a:ext uri="{FF2B5EF4-FFF2-40B4-BE49-F238E27FC236}">
                <a16:creationId xmlns:a16="http://schemas.microsoft.com/office/drawing/2014/main" id="{55E54230-6F84-4E44-A057-0945A6BF21F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69558" y="2614047"/>
            <a:ext cx="2997200" cy="2959100"/>
          </a:xfrm>
          <a:prstGeom prst="rect">
            <a:avLst/>
          </a:prstGeom>
          <a:ln>
            <a:noFill/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4038E3F-197E-0440-A702-92E9CB5790F4}"/>
              </a:ext>
            </a:extLst>
          </p:cNvPr>
          <p:cNvSpPr txBox="1"/>
          <p:nvPr/>
        </p:nvSpPr>
        <p:spPr>
          <a:xfrm>
            <a:off x="3572369" y="2004597"/>
            <a:ext cx="1370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KERAS NN</a:t>
            </a:r>
            <a:endParaRPr lang="en-US" b="1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A7F1C57-2D35-2F41-9790-9C80E32F7467}"/>
              </a:ext>
            </a:extLst>
          </p:cNvPr>
          <p:cNvSpPr txBox="1"/>
          <p:nvPr/>
        </p:nvSpPr>
        <p:spPr>
          <a:xfrm>
            <a:off x="8512797" y="1897524"/>
            <a:ext cx="102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ARIMA</a:t>
            </a:r>
            <a:endParaRPr lang="en-US" b="1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21502D-9F42-EC4F-A120-3F5E970FB38D}"/>
              </a:ext>
            </a:extLst>
          </p:cNvPr>
          <p:cNvSpPr/>
          <p:nvPr/>
        </p:nvSpPr>
        <p:spPr>
          <a:xfrm>
            <a:off x="10666758" y="3493433"/>
            <a:ext cx="131959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95%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black</a:t>
            </a:r>
          </a:p>
          <a:p>
            <a:r>
              <a:rPr lang="en-US" dirty="0">
                <a:solidFill>
                  <a:srgbClr val="9DF59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99%</a:t>
            </a:r>
            <a:r>
              <a:rPr lang="zh-CN" altLang="en-US" dirty="0">
                <a:solidFill>
                  <a:srgbClr val="9DF59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9DF59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dirty="0">
                <a:solidFill>
                  <a:srgbClr val="9DF59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9DF59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green</a:t>
            </a:r>
          </a:p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80%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</a:t>
            </a:r>
          </a:p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Actual:</a:t>
            </a:r>
            <a:r>
              <a:rPr lang="zh-CN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blue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D6D76F-8743-AC4A-9B54-56D981E0ECB2}"/>
              </a:ext>
            </a:extLst>
          </p:cNvPr>
          <p:cNvSpPr/>
          <p:nvPr/>
        </p:nvSpPr>
        <p:spPr>
          <a:xfrm>
            <a:off x="1604769" y="5575024"/>
            <a:ext cx="6096000" cy="774571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1">
              <a:spcAft>
                <a:spcPts val="1000"/>
              </a:spcAft>
            </a:pP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Train Score: 621.61 MSE (24.93 RMSE)</a:t>
            </a:r>
          </a:p>
          <a:p>
            <a:pPr latinLnBrk="1">
              <a:spcAft>
                <a:spcPts val="1000"/>
              </a:spcAft>
            </a:pP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Test Score: 689.63 MSE (26.26 RMSE)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5B8468D-CDEF-8843-BB4B-AC74E677A90E}"/>
              </a:ext>
            </a:extLst>
          </p:cNvPr>
          <p:cNvSpPr/>
          <p:nvPr/>
        </p:nvSpPr>
        <p:spPr>
          <a:xfrm>
            <a:off x="7700769" y="5712163"/>
            <a:ext cx="31157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altLang="zh-CN" dirty="0">
                <a:solidFill>
                  <a:srgbClr val="4C7C4F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RMSE:</a:t>
            </a:r>
            <a:r>
              <a:rPr lang="zh-CN" altLang="en-US" dirty="0">
                <a:solidFill>
                  <a:srgbClr val="4C7C4F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4C7C4F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33.91</a:t>
            </a:r>
          </a:p>
        </p:txBody>
      </p:sp>
    </p:spTree>
    <p:extLst>
      <p:ext uri="{BB962C8B-B14F-4D97-AF65-F5344CB8AC3E}">
        <p14:creationId xmlns:p14="http://schemas.microsoft.com/office/powerpoint/2010/main" val="1390796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CF6AD2C7-2F50-A049-9D3D-FED1BFAFF1AC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58" name="Triangle 57">
              <a:extLst>
                <a:ext uri="{FF2B5EF4-FFF2-40B4-BE49-F238E27FC236}">
                  <a16:creationId xmlns:a16="http://schemas.microsoft.com/office/drawing/2014/main" id="{BCB6B699-1708-8A46-A365-1370F734DE6A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riangle 58">
              <a:extLst>
                <a:ext uri="{FF2B5EF4-FFF2-40B4-BE49-F238E27FC236}">
                  <a16:creationId xmlns:a16="http://schemas.microsoft.com/office/drawing/2014/main" id="{096B2E5C-73AF-794A-9839-48E2B729ACF5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riangle 59">
              <a:extLst>
                <a:ext uri="{FF2B5EF4-FFF2-40B4-BE49-F238E27FC236}">
                  <a16:creationId xmlns:a16="http://schemas.microsoft.com/office/drawing/2014/main" id="{540C6EDA-519E-4747-8BCB-5F14969B5017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riangle 60">
              <a:extLst>
                <a:ext uri="{FF2B5EF4-FFF2-40B4-BE49-F238E27FC236}">
                  <a16:creationId xmlns:a16="http://schemas.microsoft.com/office/drawing/2014/main" id="{8499F607-E0A9-F04F-A3D6-E38AB060A0B0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riangle 61">
              <a:extLst>
                <a:ext uri="{FF2B5EF4-FFF2-40B4-BE49-F238E27FC236}">
                  <a16:creationId xmlns:a16="http://schemas.microsoft.com/office/drawing/2014/main" id="{2419B3EA-BCB4-C348-B804-ACFA5251A046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riangle 62">
              <a:extLst>
                <a:ext uri="{FF2B5EF4-FFF2-40B4-BE49-F238E27FC236}">
                  <a16:creationId xmlns:a16="http://schemas.microsoft.com/office/drawing/2014/main" id="{91B45F16-5E84-1E4E-BE57-81F4DA401A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riangle 63">
              <a:extLst>
                <a:ext uri="{FF2B5EF4-FFF2-40B4-BE49-F238E27FC236}">
                  <a16:creationId xmlns:a16="http://schemas.microsoft.com/office/drawing/2014/main" id="{9A01DB6E-3543-1040-9F00-D376C394152B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riangle 64">
              <a:extLst>
                <a:ext uri="{FF2B5EF4-FFF2-40B4-BE49-F238E27FC236}">
                  <a16:creationId xmlns:a16="http://schemas.microsoft.com/office/drawing/2014/main" id="{A2F160DF-EBC7-F94A-8AB6-F7F0DAFFE04C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riangle 65">
              <a:extLst>
                <a:ext uri="{FF2B5EF4-FFF2-40B4-BE49-F238E27FC236}">
                  <a16:creationId xmlns:a16="http://schemas.microsoft.com/office/drawing/2014/main" id="{C44A7B77-A49E-5842-8226-FC087F0C7B22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riangle 66">
              <a:extLst>
                <a:ext uri="{FF2B5EF4-FFF2-40B4-BE49-F238E27FC236}">
                  <a16:creationId xmlns:a16="http://schemas.microsoft.com/office/drawing/2014/main" id="{6EA875D4-E6B9-7443-BB65-FEBBB2AF8FEB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riangle 67">
              <a:extLst>
                <a:ext uri="{FF2B5EF4-FFF2-40B4-BE49-F238E27FC236}">
                  <a16:creationId xmlns:a16="http://schemas.microsoft.com/office/drawing/2014/main" id="{706DAC77-3184-7C4C-9CDC-24406A1A0B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riangle 68">
              <a:extLst>
                <a:ext uri="{FF2B5EF4-FFF2-40B4-BE49-F238E27FC236}">
                  <a16:creationId xmlns:a16="http://schemas.microsoft.com/office/drawing/2014/main" id="{6B343CB9-AB83-DD43-8C73-84973A16C6EE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riangle 69">
              <a:extLst>
                <a:ext uri="{FF2B5EF4-FFF2-40B4-BE49-F238E27FC236}">
                  <a16:creationId xmlns:a16="http://schemas.microsoft.com/office/drawing/2014/main" id="{30B8FD8B-869F-5745-8BE2-8BEA8063557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riangle 70">
              <a:extLst>
                <a:ext uri="{FF2B5EF4-FFF2-40B4-BE49-F238E27FC236}">
                  <a16:creationId xmlns:a16="http://schemas.microsoft.com/office/drawing/2014/main" id="{17AFD413-AC02-F347-A2F7-7A3C9BB0BC01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riangle 71">
              <a:extLst>
                <a:ext uri="{FF2B5EF4-FFF2-40B4-BE49-F238E27FC236}">
                  <a16:creationId xmlns:a16="http://schemas.microsoft.com/office/drawing/2014/main" id="{ADA5DD05-4D21-324C-A19F-D1B0689A0C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Triangle 72">
              <a:extLst>
                <a:ext uri="{FF2B5EF4-FFF2-40B4-BE49-F238E27FC236}">
                  <a16:creationId xmlns:a16="http://schemas.microsoft.com/office/drawing/2014/main" id="{90C7E6F3-01E7-0242-8401-8A5B9E04C69D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26DF6E27-A50D-9042-B700-56887FDC3154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riangle 74">
              <a:extLst>
                <a:ext uri="{FF2B5EF4-FFF2-40B4-BE49-F238E27FC236}">
                  <a16:creationId xmlns:a16="http://schemas.microsoft.com/office/drawing/2014/main" id="{1A381667-0B4A-9B42-A47C-06D1D7439699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riangle 75">
              <a:extLst>
                <a:ext uri="{FF2B5EF4-FFF2-40B4-BE49-F238E27FC236}">
                  <a16:creationId xmlns:a16="http://schemas.microsoft.com/office/drawing/2014/main" id="{4E61AE0C-4A13-1748-A9C9-AE26DA355C03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315D4A"/>
                </a:solidFill>
              </a:endParaRPr>
            </a:p>
          </p:txBody>
        </p:sp>
        <p:sp>
          <p:nvSpPr>
            <p:cNvPr id="77" name="Triangle 76">
              <a:extLst>
                <a:ext uri="{FF2B5EF4-FFF2-40B4-BE49-F238E27FC236}">
                  <a16:creationId xmlns:a16="http://schemas.microsoft.com/office/drawing/2014/main" id="{E23AC00D-A07B-EB45-98F2-BF8F70D89F7B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riangle 77">
              <a:extLst>
                <a:ext uri="{FF2B5EF4-FFF2-40B4-BE49-F238E27FC236}">
                  <a16:creationId xmlns:a16="http://schemas.microsoft.com/office/drawing/2014/main" id="{453C6EF9-6CAC-E447-BC7D-C138D0C138F8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riangle 78">
              <a:extLst>
                <a:ext uri="{FF2B5EF4-FFF2-40B4-BE49-F238E27FC236}">
                  <a16:creationId xmlns:a16="http://schemas.microsoft.com/office/drawing/2014/main" id="{DF722FAE-34C6-2C48-B105-AC2EE5A6C371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19FABBC5-2F72-6A48-B3A1-E0C705A040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F1D1F6C6-32FC-B84C-A889-802C28491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1525" y="2183575"/>
            <a:ext cx="10515600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Included: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Predicted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Flu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Data: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specimens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percentage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Calendar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Feature: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weekday,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week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number,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Performance: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Sample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RMSE:3.39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RMSE:3.63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R-square: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71.3%</a:t>
            </a: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32589FCE-0771-0148-8EB1-93D76DC30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Hourly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23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E9B35D59-C151-294F-BDF7-A2A0B35490C9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39" name="Triangle 38">
              <a:extLst>
                <a:ext uri="{FF2B5EF4-FFF2-40B4-BE49-F238E27FC236}">
                  <a16:creationId xmlns:a16="http://schemas.microsoft.com/office/drawing/2014/main" id="{531A6469-C39E-FA48-A93D-99F3B0014953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>
              <a:extLst>
                <a:ext uri="{FF2B5EF4-FFF2-40B4-BE49-F238E27FC236}">
                  <a16:creationId xmlns:a16="http://schemas.microsoft.com/office/drawing/2014/main" id="{C93A0D7E-E8D8-384D-8794-BBE08D1E2610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>
              <a:extLst>
                <a:ext uri="{FF2B5EF4-FFF2-40B4-BE49-F238E27FC236}">
                  <a16:creationId xmlns:a16="http://schemas.microsoft.com/office/drawing/2014/main" id="{EBD21BA4-9248-C349-90D0-97AAF64BDB27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>
              <a:extLst>
                <a:ext uri="{FF2B5EF4-FFF2-40B4-BE49-F238E27FC236}">
                  <a16:creationId xmlns:a16="http://schemas.microsoft.com/office/drawing/2014/main" id="{6D7F1113-702B-B349-BC2D-E12D95FAF19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>
              <a:extLst>
                <a:ext uri="{FF2B5EF4-FFF2-40B4-BE49-F238E27FC236}">
                  <a16:creationId xmlns:a16="http://schemas.microsoft.com/office/drawing/2014/main" id="{FE86BEA7-F164-2145-BF1A-DC0F9B606692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riangle 43">
              <a:extLst>
                <a:ext uri="{FF2B5EF4-FFF2-40B4-BE49-F238E27FC236}">
                  <a16:creationId xmlns:a16="http://schemas.microsoft.com/office/drawing/2014/main" id="{4739CFFF-2A33-2947-AC93-2D9277BADEA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riangle 44">
              <a:extLst>
                <a:ext uri="{FF2B5EF4-FFF2-40B4-BE49-F238E27FC236}">
                  <a16:creationId xmlns:a16="http://schemas.microsoft.com/office/drawing/2014/main" id="{37534B8A-C893-8147-9DF6-61CFD15A5D36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>
              <a:extLst>
                <a:ext uri="{FF2B5EF4-FFF2-40B4-BE49-F238E27FC236}">
                  <a16:creationId xmlns:a16="http://schemas.microsoft.com/office/drawing/2014/main" id="{EA2415B4-2F08-2F40-8C75-70596CE1166E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>
              <a:extLst>
                <a:ext uri="{FF2B5EF4-FFF2-40B4-BE49-F238E27FC236}">
                  <a16:creationId xmlns:a16="http://schemas.microsoft.com/office/drawing/2014/main" id="{8666C82F-1023-4349-A108-AFA2CA37333E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iangle 47">
              <a:extLst>
                <a:ext uri="{FF2B5EF4-FFF2-40B4-BE49-F238E27FC236}">
                  <a16:creationId xmlns:a16="http://schemas.microsoft.com/office/drawing/2014/main" id="{2150F151-0850-9140-8CD9-F28C3073EA8B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riangle 48">
              <a:extLst>
                <a:ext uri="{FF2B5EF4-FFF2-40B4-BE49-F238E27FC236}">
                  <a16:creationId xmlns:a16="http://schemas.microsoft.com/office/drawing/2014/main" id="{9A8DFC29-7AC6-2F49-A29C-D61AE2C6D8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riangle 49">
              <a:extLst>
                <a:ext uri="{FF2B5EF4-FFF2-40B4-BE49-F238E27FC236}">
                  <a16:creationId xmlns:a16="http://schemas.microsoft.com/office/drawing/2014/main" id="{75553A47-EFD4-744A-9507-42CA8F856E76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riangle 50">
              <a:extLst>
                <a:ext uri="{FF2B5EF4-FFF2-40B4-BE49-F238E27FC236}">
                  <a16:creationId xmlns:a16="http://schemas.microsoft.com/office/drawing/2014/main" id="{D02FCF18-D34B-3946-B698-1411E63A5B91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riangle 51">
              <a:extLst>
                <a:ext uri="{FF2B5EF4-FFF2-40B4-BE49-F238E27FC236}">
                  <a16:creationId xmlns:a16="http://schemas.microsoft.com/office/drawing/2014/main" id="{8593E303-77EA-5341-92B6-039BA1922B1A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riangle 52">
              <a:extLst>
                <a:ext uri="{FF2B5EF4-FFF2-40B4-BE49-F238E27FC236}">
                  <a16:creationId xmlns:a16="http://schemas.microsoft.com/office/drawing/2014/main" id="{DFE2B881-45CB-854A-88CF-765E81D43F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riangle 53">
              <a:extLst>
                <a:ext uri="{FF2B5EF4-FFF2-40B4-BE49-F238E27FC236}">
                  <a16:creationId xmlns:a16="http://schemas.microsoft.com/office/drawing/2014/main" id="{A65D6D29-DB5F-9E4C-9517-F1169BA7E712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riangle 54">
              <a:extLst>
                <a:ext uri="{FF2B5EF4-FFF2-40B4-BE49-F238E27FC236}">
                  <a16:creationId xmlns:a16="http://schemas.microsoft.com/office/drawing/2014/main" id="{D9F28090-9EC8-A244-984C-E402558333EA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riangle 55">
              <a:extLst>
                <a:ext uri="{FF2B5EF4-FFF2-40B4-BE49-F238E27FC236}">
                  <a16:creationId xmlns:a16="http://schemas.microsoft.com/office/drawing/2014/main" id="{72123098-8198-294F-B98E-987D8578655D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riangle 56">
              <a:extLst>
                <a:ext uri="{FF2B5EF4-FFF2-40B4-BE49-F238E27FC236}">
                  <a16:creationId xmlns:a16="http://schemas.microsoft.com/office/drawing/2014/main" id="{B79544EF-A1DB-2C4E-B5CD-A6BB5FBD2938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315D4A"/>
                </a:solidFill>
              </a:endParaRPr>
            </a:p>
          </p:txBody>
        </p:sp>
        <p:sp>
          <p:nvSpPr>
            <p:cNvPr id="58" name="Triangle 57">
              <a:extLst>
                <a:ext uri="{FF2B5EF4-FFF2-40B4-BE49-F238E27FC236}">
                  <a16:creationId xmlns:a16="http://schemas.microsoft.com/office/drawing/2014/main" id="{2FC28334-B5B2-F84D-B8D2-ED9B3A3D65C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riangle 58">
              <a:extLst>
                <a:ext uri="{FF2B5EF4-FFF2-40B4-BE49-F238E27FC236}">
                  <a16:creationId xmlns:a16="http://schemas.microsoft.com/office/drawing/2014/main" id="{2FB114D5-C61A-D340-AA01-69051F7CA471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riangle 59">
              <a:extLst>
                <a:ext uri="{FF2B5EF4-FFF2-40B4-BE49-F238E27FC236}">
                  <a16:creationId xmlns:a16="http://schemas.microsoft.com/office/drawing/2014/main" id="{3AA9C660-A75D-6844-92DA-075798DE5149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511BCB55-EB1D-BB44-9D75-87F0735060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73686F5C-8A4D-F246-8A52-E569EB92B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Hourly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DF947D0-0104-B940-A7AC-2F91452D36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94712" y="2533634"/>
            <a:ext cx="4510578" cy="2538562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6B1A1A-DBD6-684A-9DC5-DCCEBBBD0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903" y="2569070"/>
            <a:ext cx="4476458" cy="2519359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FD35227-95D8-BF4B-8D9B-766CF0CF085C}"/>
              </a:ext>
            </a:extLst>
          </p:cNvPr>
          <p:cNvSpPr/>
          <p:nvPr/>
        </p:nvSpPr>
        <p:spPr>
          <a:xfrm>
            <a:off x="6798056" y="5321269"/>
            <a:ext cx="6096000" cy="774571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1">
              <a:spcAft>
                <a:spcPts val="1000"/>
              </a:spcAft>
            </a:pP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 Score: 26070.12 MSE (161.46 RMSE)</a:t>
            </a:r>
          </a:p>
          <a:p>
            <a:pPr latinLnBrk="1">
              <a:spcAft>
                <a:spcPts val="1000"/>
              </a:spcAft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Score: 50214.20 MSE (224.08 RMSE)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BAA5FF4-0751-E34B-8D53-E7B5467AFBC2}"/>
              </a:ext>
            </a:extLst>
          </p:cNvPr>
          <p:cNvSpPr/>
          <p:nvPr/>
        </p:nvSpPr>
        <p:spPr>
          <a:xfrm>
            <a:off x="1760903" y="5357735"/>
            <a:ext cx="6096000" cy="774571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1">
              <a:spcAft>
                <a:spcPts val="1000"/>
              </a:spcAft>
            </a:pP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en-US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Score: 5.92 MSE (2.4349 RMSE)</a:t>
            </a:r>
          </a:p>
          <a:p>
            <a:pPr latinLnBrk="1">
              <a:spcAft>
                <a:spcPts val="1000"/>
              </a:spcAft>
            </a:pP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Score: 11.25 MSE (3.3554 RMSE)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7DA9BE9-E249-1E47-8ECF-6837A9B3FD8D}"/>
              </a:ext>
            </a:extLst>
          </p:cNvPr>
          <p:cNvSpPr txBox="1"/>
          <p:nvPr/>
        </p:nvSpPr>
        <p:spPr>
          <a:xfrm>
            <a:off x="8281660" y="2004976"/>
            <a:ext cx="1736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Specimen</a:t>
            </a:r>
            <a:endParaRPr lang="en-US" b="1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B6850FF-E060-594A-86B0-E04AA782CC69}"/>
              </a:ext>
            </a:extLst>
          </p:cNvPr>
          <p:cNvSpPr txBox="1"/>
          <p:nvPr/>
        </p:nvSpPr>
        <p:spPr>
          <a:xfrm>
            <a:off x="3067395" y="2004976"/>
            <a:ext cx="1863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Percent</a:t>
            </a:r>
            <a:endParaRPr lang="en-US" b="1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2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76AB30FF-35B3-4641-9ACC-8A6AA7D8020C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31" name="Triangle 30">
              <a:extLst>
                <a:ext uri="{FF2B5EF4-FFF2-40B4-BE49-F238E27FC236}">
                  <a16:creationId xmlns:a16="http://schemas.microsoft.com/office/drawing/2014/main" id="{EE716341-1FB9-BA40-93F7-F880120597B7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riangle 32">
              <a:extLst>
                <a:ext uri="{FF2B5EF4-FFF2-40B4-BE49-F238E27FC236}">
                  <a16:creationId xmlns:a16="http://schemas.microsoft.com/office/drawing/2014/main" id="{07638372-5291-C54B-8795-8242B3B4FF3B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riangle 34">
              <a:extLst>
                <a:ext uri="{FF2B5EF4-FFF2-40B4-BE49-F238E27FC236}">
                  <a16:creationId xmlns:a16="http://schemas.microsoft.com/office/drawing/2014/main" id="{BB5A3595-DD30-7345-98C3-D594B11C45B6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riangle 35">
              <a:extLst>
                <a:ext uri="{FF2B5EF4-FFF2-40B4-BE49-F238E27FC236}">
                  <a16:creationId xmlns:a16="http://schemas.microsoft.com/office/drawing/2014/main" id="{19BFE182-8EB1-5E4F-A48E-2D521609B3A0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riangle 37">
              <a:extLst>
                <a:ext uri="{FF2B5EF4-FFF2-40B4-BE49-F238E27FC236}">
                  <a16:creationId xmlns:a16="http://schemas.microsoft.com/office/drawing/2014/main" id="{90768CA0-E800-7E43-87BA-4EB14D7AB0B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riangle 38">
              <a:extLst>
                <a:ext uri="{FF2B5EF4-FFF2-40B4-BE49-F238E27FC236}">
                  <a16:creationId xmlns:a16="http://schemas.microsoft.com/office/drawing/2014/main" id="{D52DE691-D67C-CC4D-B9F1-7FF47866AC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>
              <a:extLst>
                <a:ext uri="{FF2B5EF4-FFF2-40B4-BE49-F238E27FC236}">
                  <a16:creationId xmlns:a16="http://schemas.microsoft.com/office/drawing/2014/main" id="{6EA5ACC1-1BDD-5948-B742-752A9B63A556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>
              <a:extLst>
                <a:ext uri="{FF2B5EF4-FFF2-40B4-BE49-F238E27FC236}">
                  <a16:creationId xmlns:a16="http://schemas.microsoft.com/office/drawing/2014/main" id="{5C11EDF6-3939-D049-A1B7-605ECAA098B1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>
              <a:extLst>
                <a:ext uri="{FF2B5EF4-FFF2-40B4-BE49-F238E27FC236}">
                  <a16:creationId xmlns:a16="http://schemas.microsoft.com/office/drawing/2014/main" id="{1F8F074C-86A4-7940-98FE-82FC9510F56D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>
              <a:extLst>
                <a:ext uri="{FF2B5EF4-FFF2-40B4-BE49-F238E27FC236}">
                  <a16:creationId xmlns:a16="http://schemas.microsoft.com/office/drawing/2014/main" id="{E244EC7F-518B-CB40-A031-8F54677EAF4F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riangle 43">
              <a:extLst>
                <a:ext uri="{FF2B5EF4-FFF2-40B4-BE49-F238E27FC236}">
                  <a16:creationId xmlns:a16="http://schemas.microsoft.com/office/drawing/2014/main" id="{57915ECA-F3AC-DC42-BFD8-99148B5367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riangle 44">
              <a:extLst>
                <a:ext uri="{FF2B5EF4-FFF2-40B4-BE49-F238E27FC236}">
                  <a16:creationId xmlns:a16="http://schemas.microsoft.com/office/drawing/2014/main" id="{A57646C6-D881-F949-BB67-D091CBD51375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>
              <a:extLst>
                <a:ext uri="{FF2B5EF4-FFF2-40B4-BE49-F238E27FC236}">
                  <a16:creationId xmlns:a16="http://schemas.microsoft.com/office/drawing/2014/main" id="{712C1D5E-7E7D-D145-A2B4-ADC1B05754C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>
              <a:extLst>
                <a:ext uri="{FF2B5EF4-FFF2-40B4-BE49-F238E27FC236}">
                  <a16:creationId xmlns:a16="http://schemas.microsoft.com/office/drawing/2014/main" id="{757B034F-498D-FF4D-B9A1-CA9B3BDDAF36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iangle 47">
              <a:extLst>
                <a:ext uri="{FF2B5EF4-FFF2-40B4-BE49-F238E27FC236}">
                  <a16:creationId xmlns:a16="http://schemas.microsoft.com/office/drawing/2014/main" id="{D536D92B-E39D-FC48-9F07-72E70AA294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riangle 48">
              <a:extLst>
                <a:ext uri="{FF2B5EF4-FFF2-40B4-BE49-F238E27FC236}">
                  <a16:creationId xmlns:a16="http://schemas.microsoft.com/office/drawing/2014/main" id="{2DE041C0-A048-9F42-89E4-2EA31AEA50BF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riangle 49">
              <a:extLst>
                <a:ext uri="{FF2B5EF4-FFF2-40B4-BE49-F238E27FC236}">
                  <a16:creationId xmlns:a16="http://schemas.microsoft.com/office/drawing/2014/main" id="{E3447F28-9E75-594E-8A47-F7A0ABD390AA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riangle 50">
              <a:extLst>
                <a:ext uri="{FF2B5EF4-FFF2-40B4-BE49-F238E27FC236}">
                  <a16:creationId xmlns:a16="http://schemas.microsoft.com/office/drawing/2014/main" id="{88517CFB-B746-FF4F-BAB0-74D1DBE5A2B1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riangle 51">
              <a:extLst>
                <a:ext uri="{FF2B5EF4-FFF2-40B4-BE49-F238E27FC236}">
                  <a16:creationId xmlns:a16="http://schemas.microsoft.com/office/drawing/2014/main" id="{C88B1900-9889-9241-8B52-7854F1E0B4DB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315D4A"/>
                </a:solidFill>
              </a:endParaRPr>
            </a:p>
          </p:txBody>
        </p:sp>
        <p:sp>
          <p:nvSpPr>
            <p:cNvPr id="53" name="Triangle 52">
              <a:extLst>
                <a:ext uri="{FF2B5EF4-FFF2-40B4-BE49-F238E27FC236}">
                  <a16:creationId xmlns:a16="http://schemas.microsoft.com/office/drawing/2014/main" id="{C0AB611B-A2D5-DF43-844C-E37D826BD32D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riangle 53">
              <a:extLst>
                <a:ext uri="{FF2B5EF4-FFF2-40B4-BE49-F238E27FC236}">
                  <a16:creationId xmlns:a16="http://schemas.microsoft.com/office/drawing/2014/main" id="{0E6CC053-CE42-194B-BF93-AA5E3E70C62C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riangle 54">
              <a:extLst>
                <a:ext uri="{FF2B5EF4-FFF2-40B4-BE49-F238E27FC236}">
                  <a16:creationId xmlns:a16="http://schemas.microsoft.com/office/drawing/2014/main" id="{C6458F28-9E1A-7645-AA00-E4B06364F234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AE89512A-4B8D-3E49-9006-C4ADDFC754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862BED3E-A228-404B-9268-190CB4667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Hourly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Content Placeholder 2">
            <a:extLst>
              <a:ext uri="{FF2B5EF4-FFF2-40B4-BE49-F238E27FC236}">
                <a16:creationId xmlns:a16="http://schemas.microsoft.com/office/drawing/2014/main" id="{E209F029-9F9D-FD46-8191-4B11D6951B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</a:blip>
          <a:srcRect t="2676"/>
          <a:stretch/>
        </p:blipFill>
        <p:spPr>
          <a:xfrm>
            <a:off x="1845012" y="4838345"/>
            <a:ext cx="6896100" cy="1730421"/>
          </a:xfrm>
          <a:prstGeom prst="rect">
            <a:avLst/>
          </a:prstGeom>
        </p:spPr>
      </p:pic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3CCDC69-A823-194B-82A6-30DE1E875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</a:blip>
          <a:srcRect l="1259" r="3911" b="2028"/>
          <a:stretch/>
        </p:blipFill>
        <p:spPr>
          <a:xfrm>
            <a:off x="1845012" y="1631447"/>
            <a:ext cx="6888797" cy="3185293"/>
          </a:xfrm>
        </p:spPr>
      </p:pic>
    </p:spTree>
    <p:extLst>
      <p:ext uri="{BB962C8B-B14F-4D97-AF65-F5344CB8AC3E}">
        <p14:creationId xmlns:p14="http://schemas.microsoft.com/office/powerpoint/2010/main" val="2463089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B4143DD3-451F-8149-954D-D65C8BC83C75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30" name="Triangle 29">
              <a:extLst>
                <a:ext uri="{FF2B5EF4-FFF2-40B4-BE49-F238E27FC236}">
                  <a16:creationId xmlns:a16="http://schemas.microsoft.com/office/drawing/2014/main" id="{19D69D21-8002-444E-A49D-9DC7A62D2AE4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riangle 30">
              <a:extLst>
                <a:ext uri="{FF2B5EF4-FFF2-40B4-BE49-F238E27FC236}">
                  <a16:creationId xmlns:a16="http://schemas.microsoft.com/office/drawing/2014/main" id="{E6DFAB98-32FB-E14F-B084-41B3E221844B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riangle 31">
              <a:extLst>
                <a:ext uri="{FF2B5EF4-FFF2-40B4-BE49-F238E27FC236}">
                  <a16:creationId xmlns:a16="http://schemas.microsoft.com/office/drawing/2014/main" id="{A5A8DFE3-73C2-ED4F-9CB2-B1801920C8D2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riangle 35">
              <a:extLst>
                <a:ext uri="{FF2B5EF4-FFF2-40B4-BE49-F238E27FC236}">
                  <a16:creationId xmlns:a16="http://schemas.microsoft.com/office/drawing/2014/main" id="{D67F0CFF-A085-C742-A82F-6DCBC5675863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riangle 37">
              <a:extLst>
                <a:ext uri="{FF2B5EF4-FFF2-40B4-BE49-F238E27FC236}">
                  <a16:creationId xmlns:a16="http://schemas.microsoft.com/office/drawing/2014/main" id="{4B2DB083-A081-A04C-91FA-0A14AD160EC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riangle 38">
              <a:extLst>
                <a:ext uri="{FF2B5EF4-FFF2-40B4-BE49-F238E27FC236}">
                  <a16:creationId xmlns:a16="http://schemas.microsoft.com/office/drawing/2014/main" id="{04B16E10-C331-8B4E-AD18-A8B2D6924B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>
              <a:extLst>
                <a:ext uri="{FF2B5EF4-FFF2-40B4-BE49-F238E27FC236}">
                  <a16:creationId xmlns:a16="http://schemas.microsoft.com/office/drawing/2014/main" id="{9D637E07-E683-E345-BA80-EA05EDD9178C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>
              <a:extLst>
                <a:ext uri="{FF2B5EF4-FFF2-40B4-BE49-F238E27FC236}">
                  <a16:creationId xmlns:a16="http://schemas.microsoft.com/office/drawing/2014/main" id="{AF131A94-8127-E94B-A0FB-EAE0A92E7304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>
              <a:extLst>
                <a:ext uri="{FF2B5EF4-FFF2-40B4-BE49-F238E27FC236}">
                  <a16:creationId xmlns:a16="http://schemas.microsoft.com/office/drawing/2014/main" id="{F0BCF415-FA1B-FD4D-B909-3160EAFB49FA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>
              <a:extLst>
                <a:ext uri="{FF2B5EF4-FFF2-40B4-BE49-F238E27FC236}">
                  <a16:creationId xmlns:a16="http://schemas.microsoft.com/office/drawing/2014/main" id="{D3E95E54-C090-2D49-AD8E-7771CF2B5BB4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riangle 43">
              <a:extLst>
                <a:ext uri="{FF2B5EF4-FFF2-40B4-BE49-F238E27FC236}">
                  <a16:creationId xmlns:a16="http://schemas.microsoft.com/office/drawing/2014/main" id="{B3832402-8517-4B4F-88C2-3BEAD45803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riangle 44">
              <a:extLst>
                <a:ext uri="{FF2B5EF4-FFF2-40B4-BE49-F238E27FC236}">
                  <a16:creationId xmlns:a16="http://schemas.microsoft.com/office/drawing/2014/main" id="{7365220F-B594-A947-9920-B17250D66742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>
              <a:extLst>
                <a:ext uri="{FF2B5EF4-FFF2-40B4-BE49-F238E27FC236}">
                  <a16:creationId xmlns:a16="http://schemas.microsoft.com/office/drawing/2014/main" id="{94547CCE-A30A-7D47-BCE4-E91DAD346119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>
              <a:extLst>
                <a:ext uri="{FF2B5EF4-FFF2-40B4-BE49-F238E27FC236}">
                  <a16:creationId xmlns:a16="http://schemas.microsoft.com/office/drawing/2014/main" id="{9F029DDD-AD9D-BB45-9555-69ED1020210D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iangle 47">
              <a:extLst>
                <a:ext uri="{FF2B5EF4-FFF2-40B4-BE49-F238E27FC236}">
                  <a16:creationId xmlns:a16="http://schemas.microsoft.com/office/drawing/2014/main" id="{C5013E62-8163-4041-8879-87DCEC48EE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riangle 48">
              <a:extLst>
                <a:ext uri="{FF2B5EF4-FFF2-40B4-BE49-F238E27FC236}">
                  <a16:creationId xmlns:a16="http://schemas.microsoft.com/office/drawing/2014/main" id="{2274A7EE-9C55-5F46-AD6B-FC1E76FCF3A5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riangle 49">
              <a:extLst>
                <a:ext uri="{FF2B5EF4-FFF2-40B4-BE49-F238E27FC236}">
                  <a16:creationId xmlns:a16="http://schemas.microsoft.com/office/drawing/2014/main" id="{0322A407-7141-FF4A-A676-CF998EE17759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riangle 50">
              <a:extLst>
                <a:ext uri="{FF2B5EF4-FFF2-40B4-BE49-F238E27FC236}">
                  <a16:creationId xmlns:a16="http://schemas.microsoft.com/office/drawing/2014/main" id="{94234DE5-3679-3D4D-904F-5DB1B5DD43BA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riangle 51">
              <a:extLst>
                <a:ext uri="{FF2B5EF4-FFF2-40B4-BE49-F238E27FC236}">
                  <a16:creationId xmlns:a16="http://schemas.microsoft.com/office/drawing/2014/main" id="{2A85774A-C484-B940-832D-79A532E5C6CD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315D4A"/>
                </a:solidFill>
              </a:endParaRPr>
            </a:p>
          </p:txBody>
        </p:sp>
        <p:sp>
          <p:nvSpPr>
            <p:cNvPr id="53" name="Triangle 52">
              <a:extLst>
                <a:ext uri="{FF2B5EF4-FFF2-40B4-BE49-F238E27FC236}">
                  <a16:creationId xmlns:a16="http://schemas.microsoft.com/office/drawing/2014/main" id="{C3FF214E-A490-E64C-8424-3934BA3E7E35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riangle 53">
              <a:extLst>
                <a:ext uri="{FF2B5EF4-FFF2-40B4-BE49-F238E27FC236}">
                  <a16:creationId xmlns:a16="http://schemas.microsoft.com/office/drawing/2014/main" id="{1EC11524-FE0C-0D4C-A4D6-4C1094EE11E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riangle 54">
              <a:extLst>
                <a:ext uri="{FF2B5EF4-FFF2-40B4-BE49-F238E27FC236}">
                  <a16:creationId xmlns:a16="http://schemas.microsoft.com/office/drawing/2014/main" id="{BBFDAA61-6BF8-4C4A-8E4D-4ED1DD8D356F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AD303BE-CCAD-344A-85B3-2EC669EFC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ABBD20E9-9151-5A41-9528-F589AE299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Hourly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5" name="Content Placeholder 4">
            <a:extLst>
              <a:ext uri="{FF2B5EF4-FFF2-40B4-BE49-F238E27FC236}">
                <a16:creationId xmlns:a16="http://schemas.microsoft.com/office/drawing/2014/main" id="{6B1F088F-817B-AC4E-B272-A9BB5E8A60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</a:blip>
          <a:srcRect l="1560" t="1" r="119" b="75"/>
          <a:stretch/>
        </p:blipFill>
        <p:spPr>
          <a:xfrm>
            <a:off x="2396066" y="1751733"/>
            <a:ext cx="4301273" cy="4347984"/>
          </a:xfr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859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D87482D6-0714-8F43-B880-68663581BB9F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30" name="Triangle 29">
              <a:extLst>
                <a:ext uri="{FF2B5EF4-FFF2-40B4-BE49-F238E27FC236}">
                  <a16:creationId xmlns:a16="http://schemas.microsoft.com/office/drawing/2014/main" id="{43D559FD-2C32-C342-A329-83233E6ED6BB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riangle 30">
              <a:extLst>
                <a:ext uri="{FF2B5EF4-FFF2-40B4-BE49-F238E27FC236}">
                  <a16:creationId xmlns:a16="http://schemas.microsoft.com/office/drawing/2014/main" id="{693E6326-25C0-4249-BAE0-B79E0B8B7AE6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riangle 32">
              <a:extLst>
                <a:ext uri="{FF2B5EF4-FFF2-40B4-BE49-F238E27FC236}">
                  <a16:creationId xmlns:a16="http://schemas.microsoft.com/office/drawing/2014/main" id="{5A89E436-41ED-5743-8CD1-08E4D1FEE15E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riangle 35">
              <a:extLst>
                <a:ext uri="{FF2B5EF4-FFF2-40B4-BE49-F238E27FC236}">
                  <a16:creationId xmlns:a16="http://schemas.microsoft.com/office/drawing/2014/main" id="{C9876F67-7CA0-B148-BBE5-AE02EE49D93D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riangle 37">
              <a:extLst>
                <a:ext uri="{FF2B5EF4-FFF2-40B4-BE49-F238E27FC236}">
                  <a16:creationId xmlns:a16="http://schemas.microsoft.com/office/drawing/2014/main" id="{5E33C290-DC31-C841-B376-0732E0261D5D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riangle 38">
              <a:extLst>
                <a:ext uri="{FF2B5EF4-FFF2-40B4-BE49-F238E27FC236}">
                  <a16:creationId xmlns:a16="http://schemas.microsoft.com/office/drawing/2014/main" id="{38A38D4E-A3FE-D646-9CFF-2E79494A49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>
              <a:extLst>
                <a:ext uri="{FF2B5EF4-FFF2-40B4-BE49-F238E27FC236}">
                  <a16:creationId xmlns:a16="http://schemas.microsoft.com/office/drawing/2014/main" id="{751B47CA-AB8B-DE4C-94BE-33295897CA54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>
              <a:extLst>
                <a:ext uri="{FF2B5EF4-FFF2-40B4-BE49-F238E27FC236}">
                  <a16:creationId xmlns:a16="http://schemas.microsoft.com/office/drawing/2014/main" id="{1BC59346-2743-BA48-B7A0-EAA7D36ED1D0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>
              <a:extLst>
                <a:ext uri="{FF2B5EF4-FFF2-40B4-BE49-F238E27FC236}">
                  <a16:creationId xmlns:a16="http://schemas.microsoft.com/office/drawing/2014/main" id="{7FCF56F1-5270-D14A-BBE6-4B9DD0950C83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>
              <a:extLst>
                <a:ext uri="{FF2B5EF4-FFF2-40B4-BE49-F238E27FC236}">
                  <a16:creationId xmlns:a16="http://schemas.microsoft.com/office/drawing/2014/main" id="{2164A0B3-7A89-EF49-9942-22C1BA09BC54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riangle 43">
              <a:extLst>
                <a:ext uri="{FF2B5EF4-FFF2-40B4-BE49-F238E27FC236}">
                  <a16:creationId xmlns:a16="http://schemas.microsoft.com/office/drawing/2014/main" id="{31D792A3-A965-5840-8907-E3EA7574C6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riangle 44">
              <a:extLst>
                <a:ext uri="{FF2B5EF4-FFF2-40B4-BE49-F238E27FC236}">
                  <a16:creationId xmlns:a16="http://schemas.microsoft.com/office/drawing/2014/main" id="{AAAFADFB-97C0-CC43-995C-4926F0AAE3F6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>
              <a:extLst>
                <a:ext uri="{FF2B5EF4-FFF2-40B4-BE49-F238E27FC236}">
                  <a16:creationId xmlns:a16="http://schemas.microsoft.com/office/drawing/2014/main" id="{4F7B3201-B1FB-5548-8D3A-16AC9FC03A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>
              <a:extLst>
                <a:ext uri="{FF2B5EF4-FFF2-40B4-BE49-F238E27FC236}">
                  <a16:creationId xmlns:a16="http://schemas.microsoft.com/office/drawing/2014/main" id="{86ACD936-531D-A74E-863E-16357E2A6DC8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iangle 47">
              <a:extLst>
                <a:ext uri="{FF2B5EF4-FFF2-40B4-BE49-F238E27FC236}">
                  <a16:creationId xmlns:a16="http://schemas.microsoft.com/office/drawing/2014/main" id="{C06B07DA-218A-3E4C-9384-1746B49F125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riangle 48">
              <a:extLst>
                <a:ext uri="{FF2B5EF4-FFF2-40B4-BE49-F238E27FC236}">
                  <a16:creationId xmlns:a16="http://schemas.microsoft.com/office/drawing/2014/main" id="{B5341D53-618F-D645-8CF1-81057F0038E7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riangle 49">
              <a:extLst>
                <a:ext uri="{FF2B5EF4-FFF2-40B4-BE49-F238E27FC236}">
                  <a16:creationId xmlns:a16="http://schemas.microsoft.com/office/drawing/2014/main" id="{BE70110C-796D-CE42-9FD3-9D1C14CC036D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riangle 50">
              <a:extLst>
                <a:ext uri="{FF2B5EF4-FFF2-40B4-BE49-F238E27FC236}">
                  <a16:creationId xmlns:a16="http://schemas.microsoft.com/office/drawing/2014/main" id="{B233F0B5-777D-F940-9075-23292B13183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riangle 51">
              <a:extLst>
                <a:ext uri="{FF2B5EF4-FFF2-40B4-BE49-F238E27FC236}">
                  <a16:creationId xmlns:a16="http://schemas.microsoft.com/office/drawing/2014/main" id="{1948C0F9-5403-BF4D-9041-CE52E3ED282B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315D4A"/>
                </a:solidFill>
              </a:endParaRPr>
            </a:p>
          </p:txBody>
        </p:sp>
        <p:sp>
          <p:nvSpPr>
            <p:cNvPr id="53" name="Triangle 52">
              <a:extLst>
                <a:ext uri="{FF2B5EF4-FFF2-40B4-BE49-F238E27FC236}">
                  <a16:creationId xmlns:a16="http://schemas.microsoft.com/office/drawing/2014/main" id="{73DF5AC9-2B05-6442-8FBC-85A672F0AAE8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riangle 53">
              <a:extLst>
                <a:ext uri="{FF2B5EF4-FFF2-40B4-BE49-F238E27FC236}">
                  <a16:creationId xmlns:a16="http://schemas.microsoft.com/office/drawing/2014/main" id="{DCDAD38F-F970-5341-9A1F-495B4E8EB584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riangle 54">
              <a:extLst>
                <a:ext uri="{FF2B5EF4-FFF2-40B4-BE49-F238E27FC236}">
                  <a16:creationId xmlns:a16="http://schemas.microsoft.com/office/drawing/2014/main" id="{B897C08D-C551-C448-8F25-96096BA4CAAC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E511B378-F58C-074D-8761-E6687EE712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F6B27E0A-7FE4-C841-AD13-7111B318E46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13052" y="4020223"/>
            <a:ext cx="6972300" cy="1257300"/>
          </a:xfrm>
          <a:prstGeom prst="rect">
            <a:avLst/>
          </a:prstGeom>
        </p:spPr>
      </p:pic>
      <p:sp>
        <p:nvSpPr>
          <p:cNvPr id="35" name="Title 1">
            <a:extLst>
              <a:ext uri="{FF2B5EF4-FFF2-40B4-BE49-F238E27FC236}">
                <a16:creationId xmlns:a16="http://schemas.microsoft.com/office/drawing/2014/main" id="{A0570B96-9E6F-B44F-8326-9F79CB26F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Hourly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3F9043C-1AA2-444E-BA64-A1D50199CA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5635170"/>
              </p:ext>
            </p:extLst>
          </p:nvPr>
        </p:nvGraphicFramePr>
        <p:xfrm>
          <a:off x="1912535" y="2407349"/>
          <a:ext cx="6773335" cy="11125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451671">
                  <a:extLst>
                    <a:ext uri="{9D8B030D-6E8A-4147-A177-3AD203B41FA5}">
                      <a16:colId xmlns:a16="http://schemas.microsoft.com/office/drawing/2014/main" val="2915529571"/>
                    </a:ext>
                  </a:extLst>
                </a:gridCol>
                <a:gridCol w="3321664">
                  <a:extLst>
                    <a:ext uri="{9D8B030D-6E8A-4147-A177-3AD203B41FA5}">
                      <a16:colId xmlns:a16="http://schemas.microsoft.com/office/drawing/2014/main" val="253273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r>
                        <a:rPr lang="zh-CN" alt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specimens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738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</a:t>
                      </a:r>
                      <a:r>
                        <a:rPr lang="zh-CN" alt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positive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551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r>
                        <a:rPr lang="zh-CN" alt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specimens</a:t>
                      </a:r>
                      <a:r>
                        <a:rPr lang="zh-CN" alt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CN" alt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</a:t>
                      </a:r>
                      <a:r>
                        <a:rPr lang="zh-CN" alt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positive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822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6542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EC9075A0-3FDE-E04B-B6A1-A7AE9A98E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Bottleneck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FB3F3D2-B7A6-E341-BB32-A94B355A0F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69183" y="1992456"/>
            <a:ext cx="7053634" cy="435133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327452-D8EA-734E-BEA7-35D9FD4C47E5}"/>
              </a:ext>
            </a:extLst>
          </p:cNvPr>
          <p:cNvSpPr txBox="1"/>
          <p:nvPr/>
        </p:nvSpPr>
        <p:spPr>
          <a:xfrm>
            <a:off x="4276624" y="6400800"/>
            <a:ext cx="363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US" b="1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77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6D0A3F78-2B2E-3A48-81C6-D20D0C2E9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Bottleneck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E625F92-71C8-E04B-9614-31101706AE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77718" y="1957302"/>
            <a:ext cx="7236565" cy="4070568"/>
          </a:xfrm>
        </p:spPr>
      </p:pic>
    </p:spTree>
    <p:extLst>
      <p:ext uri="{BB962C8B-B14F-4D97-AF65-F5344CB8AC3E}">
        <p14:creationId xmlns:p14="http://schemas.microsoft.com/office/powerpoint/2010/main" val="352585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2D7D3C8-DE2B-284B-9F7A-A5E09A5A3C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1189" y="2260095"/>
            <a:ext cx="5981999" cy="3691748"/>
          </a:xfrm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ADE82441-F108-0C46-BF68-14432B3D6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LWBS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5A89FB-8591-284E-A428-D96BB10BF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7562" y="2261531"/>
            <a:ext cx="5977346" cy="3688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00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9" name="Title 1">
            <a:extLst>
              <a:ext uri="{FF2B5EF4-FFF2-40B4-BE49-F238E27FC236}">
                <a16:creationId xmlns:a16="http://schemas.microsoft.com/office/drawing/2014/main" id="{DE7BE630-50A4-B24F-8AF6-55297C5E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008" y="374682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Deliverables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2CD79A2C-BF1B-544E-BA79-D80A73F70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3008" y="2126668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Modified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Predictive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Hourly/Daily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Bottleneck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82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ABAC6FBF-545D-E84B-81A4-4FCC6A3D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LWBS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951BD42-4C84-D741-809C-BDAB1D23F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95893" y="2056468"/>
            <a:ext cx="5604557" cy="345881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7F3781-88F4-3D4A-BAA7-4D4CB7379915}"/>
              </a:ext>
            </a:extLst>
          </p:cNvPr>
          <p:cNvSpPr txBox="1"/>
          <p:nvPr/>
        </p:nvSpPr>
        <p:spPr>
          <a:xfrm>
            <a:off x="6786601" y="5585669"/>
            <a:ext cx="5199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gap between triage complete and roomed in ED</a:t>
            </a:r>
          </a:p>
        </p:txBody>
      </p:sp>
      <p:pic>
        <p:nvPicPr>
          <p:cNvPr id="29" name="Content Placeholder 2">
            <a:extLst>
              <a:ext uri="{FF2B5EF4-FFF2-40B4-BE49-F238E27FC236}">
                <a16:creationId xmlns:a16="http://schemas.microsoft.com/office/drawing/2014/main" id="{52D9C36F-2E11-9742-AC52-272823A62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76" y="2060283"/>
            <a:ext cx="5594417" cy="3452554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3A6DC6A-761B-9949-BC11-0ECE873BCF5A}"/>
              </a:ext>
            </a:extLst>
          </p:cNvPr>
          <p:cNvSpPr txBox="1"/>
          <p:nvPr/>
        </p:nvSpPr>
        <p:spPr>
          <a:xfrm>
            <a:off x="1596957" y="5585669"/>
            <a:ext cx="5199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gap between arrival and triage complete</a:t>
            </a:r>
          </a:p>
        </p:txBody>
      </p:sp>
    </p:spTree>
    <p:extLst>
      <p:ext uri="{BB962C8B-B14F-4D97-AF65-F5344CB8AC3E}">
        <p14:creationId xmlns:p14="http://schemas.microsoft.com/office/powerpoint/2010/main" val="229150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ABAC6FBF-545D-E84B-81A4-4FCC6A3D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LWBS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951BD42-4C84-D741-809C-BDAB1D23F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79636" y="2052364"/>
            <a:ext cx="6667500" cy="4114799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7F3781-88F4-3D4A-BAA7-4D4CB7379915}"/>
              </a:ext>
            </a:extLst>
          </p:cNvPr>
          <p:cNvSpPr txBox="1"/>
          <p:nvPr/>
        </p:nvSpPr>
        <p:spPr>
          <a:xfrm>
            <a:off x="3313726" y="1623558"/>
            <a:ext cx="5381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gap between roomed in ED and departed from ED</a:t>
            </a:r>
          </a:p>
        </p:txBody>
      </p:sp>
    </p:spTree>
    <p:extLst>
      <p:ext uri="{BB962C8B-B14F-4D97-AF65-F5344CB8AC3E}">
        <p14:creationId xmlns:p14="http://schemas.microsoft.com/office/powerpoint/2010/main" val="348993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ABAC6FBF-545D-E84B-81A4-4FCC6A3D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LWBS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951BD42-4C84-D741-809C-BDAB1D23F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79636" y="2052364"/>
            <a:ext cx="6667500" cy="4114799"/>
          </a:xfr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3782FC1-D98B-C243-A6BA-FF4AB134319F}"/>
              </a:ext>
            </a:extLst>
          </p:cNvPr>
          <p:cNvSpPr txBox="1"/>
          <p:nvPr/>
        </p:nvSpPr>
        <p:spPr>
          <a:xfrm>
            <a:off x="3313726" y="1623558"/>
            <a:ext cx="5381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Percentage patient (didn’t leave) wait longer than LWBS</a:t>
            </a:r>
          </a:p>
        </p:txBody>
      </p:sp>
    </p:spTree>
    <p:extLst>
      <p:ext uri="{BB962C8B-B14F-4D97-AF65-F5344CB8AC3E}">
        <p14:creationId xmlns:p14="http://schemas.microsoft.com/office/powerpoint/2010/main" val="842463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ABAC6FBF-545D-E84B-81A4-4FCC6A3D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LWBS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951BD42-4C84-D741-809C-BDAB1D23F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79637" y="2052364"/>
            <a:ext cx="6667498" cy="4114799"/>
          </a:xfr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EBF373D-A698-9C48-8C94-15DAF824860E}"/>
              </a:ext>
            </a:extLst>
          </p:cNvPr>
          <p:cNvSpPr/>
          <p:nvPr/>
        </p:nvSpPr>
        <p:spPr>
          <a:xfrm>
            <a:off x="9485810" y="3870228"/>
            <a:ext cx="25143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LWBS drop </a:t>
            </a:r>
            <a:r>
              <a:rPr lang="en-US" sz="2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18.27%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EDFED63-4473-D14A-91D4-238AB421B349}"/>
              </a:ext>
            </a:extLst>
          </p:cNvPr>
          <p:cNvSpPr/>
          <p:nvPr/>
        </p:nvSpPr>
        <p:spPr>
          <a:xfrm>
            <a:off x="2900115" y="1553394"/>
            <a:ext cx="34547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the threshold to be </a:t>
            </a:r>
            <a:r>
              <a:rPr lang="en-US" sz="2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90</a:t>
            </a:r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minutes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63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ABAC6FBF-545D-E84B-81A4-4FCC6A3D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LWBS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951BD42-4C84-D741-809C-BDAB1D23F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79637" y="2052364"/>
            <a:ext cx="6667498" cy="4114798"/>
          </a:xfr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1E141B0-EA0C-B246-9568-A8F63279374C}"/>
              </a:ext>
            </a:extLst>
          </p:cNvPr>
          <p:cNvSpPr/>
          <p:nvPr/>
        </p:nvSpPr>
        <p:spPr>
          <a:xfrm>
            <a:off x="9485810" y="3870228"/>
            <a:ext cx="25143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LWBS drop </a:t>
            </a:r>
            <a:r>
              <a:rPr lang="en-US" sz="2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28.76%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383BAFE-705C-FB47-A756-3A8DF992CD12}"/>
              </a:ext>
            </a:extLst>
          </p:cNvPr>
          <p:cNvSpPr/>
          <p:nvPr/>
        </p:nvSpPr>
        <p:spPr>
          <a:xfrm>
            <a:off x="2900115" y="1553394"/>
            <a:ext cx="34547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the threshold to be </a:t>
            </a:r>
            <a:r>
              <a:rPr lang="en-US" sz="2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</a:t>
            </a:r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minutes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39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ABAC6FBF-545D-E84B-81A4-4FCC6A3D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LWBS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951BD42-4C84-D741-809C-BDAB1D23F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79637" y="2052364"/>
            <a:ext cx="6667498" cy="4114798"/>
          </a:xfr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13DA752-6647-684E-9AA0-E28A2C81901C}"/>
              </a:ext>
            </a:extLst>
          </p:cNvPr>
          <p:cNvSpPr/>
          <p:nvPr/>
        </p:nvSpPr>
        <p:spPr>
          <a:xfrm>
            <a:off x="9485810" y="3870228"/>
            <a:ext cx="25143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LWBS drop </a:t>
            </a:r>
            <a:r>
              <a:rPr lang="en-US" sz="2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39.38%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4774689-4540-CF4A-B7C6-FD632571E33C}"/>
              </a:ext>
            </a:extLst>
          </p:cNvPr>
          <p:cNvSpPr/>
          <p:nvPr/>
        </p:nvSpPr>
        <p:spPr>
          <a:xfrm>
            <a:off x="2900115" y="1553394"/>
            <a:ext cx="679115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the threshold to be </a:t>
            </a:r>
            <a:r>
              <a:rPr lang="en-US" sz="2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40</a:t>
            </a:r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minutes (average wait time for Non-LWBS)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047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50086982-FD3F-B64C-A3EA-F84E8C3A9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31C7589-6FB8-2646-9464-0B059281C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1525" y="218357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20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DAAF3328-EA51-F340-845A-B9D2DC652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925E03F6-EB95-B54C-B05E-C300CAD7B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1525" y="218357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673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A2B84009-9E7A-BF49-8A34-CC4031813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CB71C96-DF4F-5C4D-9431-45090B767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1525" y="218357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5225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C34E506C-0051-3344-8431-DC7A2DE78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Undertaken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BD67875-9CF0-C84E-ADB6-1F5795B11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1525" y="218357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Daily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out-of-sample daily </a:t>
            </a:r>
            <a:r>
              <a:rPr 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RMSE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84.55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78.8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Hourly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out-of-sample hourly </a:t>
            </a:r>
            <a:r>
              <a:rPr 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RMSE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8.53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6.87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876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BD6D190D-E9EA-EA43-95F9-EB71D1069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Undertaken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4A7CBF6-B012-D944-851D-9EEC1C578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60903" y="1757954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77075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pic>
        <p:nvPicPr>
          <p:cNvPr id="38" name="Picture">
            <a:extLst>
              <a:ext uri="{FF2B5EF4-FFF2-40B4-BE49-F238E27FC236}">
                <a16:creationId xmlns:a16="http://schemas.microsoft.com/office/drawing/2014/main" id="{934D737F-8F82-2842-B2F8-8BE46230C97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 bwMode="auto">
          <a:xfrm>
            <a:off x="1760903" y="2510240"/>
            <a:ext cx="7893771" cy="379911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9" name="Title 1">
            <a:extLst>
              <a:ext uri="{FF2B5EF4-FFF2-40B4-BE49-F238E27FC236}">
                <a16:creationId xmlns:a16="http://schemas.microsoft.com/office/drawing/2014/main" id="{FA3985DE-086B-774F-A87E-281E3C0E7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Modified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b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Grouping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Monday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Tuesday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0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27" name="Title 1">
            <a:extLst>
              <a:ext uri="{FF2B5EF4-FFF2-40B4-BE49-F238E27FC236}">
                <a16:creationId xmlns:a16="http://schemas.microsoft.com/office/drawing/2014/main" id="{6A512538-864B-F247-B1AC-91958FA9F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Modified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b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Grouping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Monday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Tuesday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9D1CE7A4-AA24-584E-8BC0-65FB79400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1525" y="218357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Daily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out-of-sample daily </a:t>
            </a:r>
            <a:r>
              <a:rPr 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RMSE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82.61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77.53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Hourly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out-of-sample hourly </a:t>
            </a:r>
            <a:r>
              <a:rPr 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RMSE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8.52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6.87</a:t>
            </a:r>
            <a:r>
              <a:rPr 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448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4A7CBF6-B012-D944-851D-9EEC1C578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60903" y="1757954"/>
            <a:ext cx="7735712" cy="4351338"/>
          </a:xfrm>
        </p:spPr>
      </p:pic>
      <p:sp>
        <p:nvSpPr>
          <p:cNvPr id="31" name="Title 1">
            <a:extLst>
              <a:ext uri="{FF2B5EF4-FFF2-40B4-BE49-F238E27FC236}">
                <a16:creationId xmlns:a16="http://schemas.microsoft.com/office/drawing/2014/main" id="{CFA9F4F5-06D6-C84A-B278-ABDA8DC67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Modified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b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Grouping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Monday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Tuesday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121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315D4A"/>
                </a:solidFill>
              </a:endParaRPr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8DE5CB61-AB46-9B4B-9C4B-EBFD391E3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Daily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41C15671-315E-D642-9F64-376712323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357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Included: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Weather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Data(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four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ago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temperature,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humidity,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degrees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north,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speed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knots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Flu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Data(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four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</a:t>
            </a:r>
            <a:r>
              <a:rPr lang="zh-CN" altLang="en-US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ago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activity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flu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California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York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Calendar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Feature: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panic(dummy),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weekday,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week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number,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Performance:</a:t>
            </a:r>
            <a:r>
              <a:rPr lang="zh-CN" altLang="en-US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4C7C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R-square:62.8%</a:t>
            </a:r>
          </a:p>
          <a:p>
            <a:pPr lvl="1">
              <a:lnSpc>
                <a:spcPct val="150000"/>
              </a:lnSpc>
            </a:pPr>
            <a:endParaRPr lang="en-US" dirty="0">
              <a:solidFill>
                <a:srgbClr val="4C7C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2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AC7E303-7D94-CD47-B926-704C80FC70A1}"/>
              </a:ext>
            </a:extLst>
          </p:cNvPr>
          <p:cNvGrpSpPr/>
          <p:nvPr/>
        </p:nvGrpSpPr>
        <p:grpSpPr>
          <a:xfrm>
            <a:off x="-474056" y="-311663"/>
            <a:ext cx="13092789" cy="7864013"/>
            <a:chOff x="-474056" y="-311663"/>
            <a:chExt cx="13092789" cy="7864013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40A784C3-DE0C-B947-BF42-910BA84ADF10}"/>
                </a:ext>
              </a:extLst>
            </p:cNvPr>
            <p:cNvSpPr/>
            <p:nvPr/>
          </p:nvSpPr>
          <p:spPr>
            <a:xfrm rot="10800000">
              <a:off x="5865542" y="6099717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278153-FD88-DC43-839B-4524B06B8051}"/>
                </a:ext>
              </a:extLst>
            </p:cNvPr>
            <p:cNvSpPr/>
            <p:nvPr/>
          </p:nvSpPr>
          <p:spPr>
            <a:xfrm>
              <a:off x="700199" y="676895"/>
              <a:ext cx="1060704" cy="91440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A77AB0E3-7402-924C-91A5-DA36F36D7B58}"/>
                </a:ext>
              </a:extLst>
            </p:cNvPr>
            <p:cNvSpPr/>
            <p:nvPr/>
          </p:nvSpPr>
          <p:spPr>
            <a:xfrm>
              <a:off x="703716" y="594360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3192F95-423C-1C43-BAEF-AC3F99E1D0D8}"/>
                </a:ext>
              </a:extLst>
            </p:cNvPr>
            <p:cNvSpPr/>
            <p:nvPr/>
          </p:nvSpPr>
          <p:spPr>
            <a:xfrm>
              <a:off x="10710672" y="5699944"/>
              <a:ext cx="1419862" cy="1158056"/>
            </a:xfrm>
            <a:prstGeom prst="triangle">
              <a:avLst/>
            </a:prstGeom>
            <a:pattFill prst="ltVert">
              <a:fgClr>
                <a:srgbClr val="A4CC64"/>
              </a:fgClr>
              <a:bgClr>
                <a:srgbClr val="F2F2F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14C3C3DC-9451-B643-B781-6F3629B8BD6E}"/>
                </a:ext>
              </a:extLst>
            </p:cNvPr>
            <p:cNvSpPr/>
            <p:nvPr/>
          </p:nvSpPr>
          <p:spPr>
            <a:xfrm>
              <a:off x="6889298" y="6637950"/>
              <a:ext cx="1060704" cy="914400"/>
            </a:xfrm>
            <a:prstGeom prst="triangle">
              <a:avLst/>
            </a:prstGeom>
            <a:pattFill prst="wdUp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E618F17D-FB87-0749-BD30-7910B590F8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5893" y="5577840"/>
              <a:ext cx="848565" cy="73152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E58BD411-6C52-4E47-AB4B-57AB3E57BB92}"/>
                </a:ext>
              </a:extLst>
            </p:cNvPr>
            <p:cNvSpPr/>
            <p:nvPr/>
          </p:nvSpPr>
          <p:spPr>
            <a:xfrm>
              <a:off x="1386468" y="5791200"/>
              <a:ext cx="1060704" cy="914400"/>
            </a:xfrm>
            <a:prstGeom prst="triangle">
              <a:avLst/>
            </a:prstGeom>
            <a:pattFill prst="wdUpDiag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435C6E6A-AC61-2F4F-89B1-0837CE18F08A}"/>
                </a:ext>
              </a:extLst>
            </p:cNvPr>
            <p:cNvSpPr/>
            <p:nvPr/>
          </p:nvSpPr>
          <p:spPr>
            <a:xfrm rot="10800000">
              <a:off x="1100263" y="-4429"/>
              <a:ext cx="1060704" cy="914400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2B6642D4-CB10-964E-936E-877E336C20F4}"/>
                </a:ext>
              </a:extLst>
            </p:cNvPr>
            <p:cNvSpPr/>
            <p:nvPr/>
          </p:nvSpPr>
          <p:spPr>
            <a:xfrm>
              <a:off x="11957689" y="1228370"/>
              <a:ext cx="661044" cy="572058"/>
            </a:xfrm>
            <a:prstGeom prst="triangle">
              <a:avLst/>
            </a:prstGeom>
            <a:pattFill prst="ltHorz">
              <a:fgClr>
                <a:srgbClr val="CFE955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CDB2AC4-93E0-214D-8AAC-1EEAEC39DC70}"/>
                </a:ext>
              </a:extLst>
            </p:cNvPr>
            <p:cNvSpPr/>
            <p:nvPr/>
          </p:nvSpPr>
          <p:spPr>
            <a:xfrm rot="10800000">
              <a:off x="1427111" y="1391502"/>
              <a:ext cx="1060704" cy="914400"/>
            </a:xfrm>
            <a:prstGeom prst="triangle">
              <a:avLst/>
            </a:prstGeom>
            <a:noFill/>
            <a:ln w="31750">
              <a:solidFill>
                <a:srgbClr val="16A2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DE559E44-B9B8-D448-86C5-D1243A8E5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8020" y="913625"/>
              <a:ext cx="636423" cy="548640"/>
            </a:xfrm>
            <a:prstGeom prst="triangle">
              <a:avLst/>
            </a:prstGeom>
            <a:solidFill>
              <a:srgbClr val="A4CC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BF0884F8-CEDC-844C-9D83-5CD516A45BA4}"/>
                </a:ext>
              </a:extLst>
            </p:cNvPr>
            <p:cNvSpPr/>
            <p:nvPr/>
          </p:nvSpPr>
          <p:spPr>
            <a:xfrm>
              <a:off x="-227110" y="1803648"/>
              <a:ext cx="661044" cy="5720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B5BCCE4-82C9-D949-A820-6A58132B328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10710672" y="280716"/>
              <a:ext cx="1275250" cy="1103583"/>
            </a:xfrm>
            <a:prstGeom prst="triangle">
              <a:avLst/>
            </a:prstGeom>
            <a:pattFill prst="wdUpDiag">
              <a:fgClr>
                <a:schemeClr val="bg1">
                  <a:lumMod val="65000"/>
                </a:schemeClr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F58D3FF-C392-024C-86B1-F991188EA64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897575" y="1192"/>
              <a:ext cx="1162303" cy="1005840"/>
            </a:xfrm>
            <a:prstGeom prst="triangle">
              <a:avLst/>
            </a:prstGeom>
            <a:pattFill prst="narVert">
              <a:fgClr>
                <a:srgbClr val="EBA170"/>
              </a:fgClr>
              <a:bgClr>
                <a:srgbClr val="9AD3A8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FA9394E-B8BA-9146-96EB-233822647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2285" y="1654671"/>
              <a:ext cx="422655" cy="365760"/>
            </a:xfrm>
            <a:prstGeom prst="triangle">
              <a:avLst/>
            </a:prstGeom>
            <a:solidFill>
              <a:schemeClr val="bg1">
                <a:alpha val="79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32243E75-17AC-864D-A863-910528B073D6}"/>
                </a:ext>
              </a:extLst>
            </p:cNvPr>
            <p:cNvSpPr/>
            <p:nvPr/>
          </p:nvSpPr>
          <p:spPr>
            <a:xfrm rot="10800000">
              <a:off x="140432" y="6458415"/>
              <a:ext cx="661044" cy="572058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588056CB-1098-2448-8141-DFAA114973B5}"/>
                </a:ext>
              </a:extLst>
            </p:cNvPr>
            <p:cNvSpPr/>
            <p:nvPr/>
          </p:nvSpPr>
          <p:spPr>
            <a:xfrm rot="10800000">
              <a:off x="10935280" y="1051559"/>
              <a:ext cx="797801" cy="700174"/>
            </a:xfrm>
            <a:prstGeom prst="triangle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F2AEFDC1-DB18-5848-9C8D-840FB3F7F41F}"/>
                </a:ext>
              </a:extLst>
            </p:cNvPr>
            <p:cNvSpPr/>
            <p:nvPr/>
          </p:nvSpPr>
          <p:spPr>
            <a:xfrm rot="10800000">
              <a:off x="8785352" y="1191"/>
              <a:ext cx="1060704" cy="9144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15076051-9EC9-E84C-9DD3-DC2F6DFD5FA7}"/>
                </a:ext>
              </a:extLst>
            </p:cNvPr>
            <p:cNvSpPr/>
            <p:nvPr/>
          </p:nvSpPr>
          <p:spPr>
            <a:xfrm>
              <a:off x="8519087" y="280716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DA342EA0-5B9B-AD47-9A61-E92761283B10}"/>
                </a:ext>
              </a:extLst>
            </p:cNvPr>
            <p:cNvSpPr/>
            <p:nvPr/>
          </p:nvSpPr>
          <p:spPr>
            <a:xfrm>
              <a:off x="8948532" y="753761"/>
              <a:ext cx="1060704" cy="914400"/>
            </a:xfrm>
            <a:prstGeom prst="triangle">
              <a:avLst/>
            </a:prstGeom>
            <a:pattFill prst="wdUpDiag">
              <a:fgClr>
                <a:srgbClr val="68771E"/>
              </a:fgClr>
              <a:bgClr>
                <a:srgbClr val="EAEFE9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3294555E-0142-2D45-854D-FCEBA1B54E4A}"/>
                </a:ext>
              </a:extLst>
            </p:cNvPr>
            <p:cNvSpPr/>
            <p:nvPr/>
          </p:nvSpPr>
          <p:spPr>
            <a:xfrm rot="10800000">
              <a:off x="11455570" y="6001215"/>
              <a:ext cx="1060704" cy="914400"/>
            </a:xfrm>
            <a:prstGeom prst="triangle">
              <a:avLst/>
            </a:prstGeom>
            <a:solidFill>
              <a:srgbClr val="44B9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4B2D974A-123A-704D-82BD-E0F2726E8C4E}"/>
                </a:ext>
              </a:extLst>
            </p:cNvPr>
            <p:cNvSpPr/>
            <p:nvPr/>
          </p:nvSpPr>
          <p:spPr>
            <a:xfrm>
              <a:off x="11536308" y="6309360"/>
              <a:ext cx="1060704" cy="914400"/>
            </a:xfrm>
            <a:prstGeom prst="triangle">
              <a:avLst/>
            </a:prstGeom>
            <a:solidFill>
              <a:srgbClr val="3E7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813196E-440A-3E42-B560-89E64DD2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154" t="23414" r="38669" b="14007"/>
            <a:stretch/>
          </p:blipFill>
          <p:spPr>
            <a:xfrm>
              <a:off x="-474056" y="-311663"/>
              <a:ext cx="2163337" cy="2174489"/>
            </a:xfrm>
            <a:prstGeom prst="rect">
              <a:avLst/>
            </a:prstGeom>
          </p:spPr>
        </p:pic>
      </p:grp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6DCFF77-A6DD-DE4D-961E-BC9862045B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3171910"/>
              </p:ext>
            </p:extLst>
          </p:nvPr>
        </p:nvGraphicFramePr>
        <p:xfrm>
          <a:off x="2032001" y="2239188"/>
          <a:ext cx="8127999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98863676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81764808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0879321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>
                        <a:tabLst>
                          <a:tab pos="165100" algn="l"/>
                        </a:tabLst>
                      </a:pPr>
                      <a:r>
                        <a:rPr lang="en-US" b="0" dirty="0" err="1"/>
                        <a:t>activity_level</a:t>
                      </a:r>
                      <a:r>
                        <a:rPr lang="en-US" b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-0.103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0.011 *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18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err="1"/>
                        <a:t>activity_level_</a:t>
                      </a:r>
                      <a:r>
                        <a:rPr lang="en-US" altLang="zh-CN" b="0" dirty="0" err="1"/>
                        <a:t>ny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0.078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0.010 **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073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/>
                        <a:t>avg_temp</a:t>
                      </a:r>
                      <a:r>
                        <a:rPr lang="en-US" b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0" dirty="0"/>
                        <a:t>-</a:t>
                      </a:r>
                      <a:r>
                        <a:rPr lang="en-US" b="0" dirty="0"/>
                        <a:t>0.057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0.125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161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/>
                        <a:t>avg_relh</a:t>
                      </a:r>
                      <a:r>
                        <a:rPr lang="en-US" b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0.069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0.008 **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644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/>
                        <a:t>avg_sknt</a:t>
                      </a:r>
                      <a:r>
                        <a:rPr lang="en-US" b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0.085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&lt; .001 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08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/>
                        <a:t>avg_vsby</a:t>
                      </a:r>
                      <a:r>
                        <a:rPr lang="en-US" b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0.030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0.184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030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/>
                        <a:t>panic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0" dirty="0"/>
                        <a:t>-</a:t>
                      </a:r>
                      <a:r>
                        <a:rPr lang="en-US" b="0" dirty="0"/>
                        <a:t>0.017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0.401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0.383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&lt; .001 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1197266"/>
                  </a:ext>
                </a:extLst>
              </a:tr>
            </a:tbl>
          </a:graphicData>
        </a:graphic>
      </p:graphicFrame>
      <p:sp>
        <p:nvSpPr>
          <p:cNvPr id="35" name="Title 1">
            <a:extLst>
              <a:ext uri="{FF2B5EF4-FFF2-40B4-BE49-F238E27FC236}">
                <a16:creationId xmlns:a16="http://schemas.microsoft.com/office/drawing/2014/main" id="{21E60ED8-E4F2-5E4F-B5FA-1B6A7245F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25" y="398211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Daily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  <a:r>
              <a:rPr lang="zh-CN" altLang="en-US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2545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25453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59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{DFBD8E23-108E-1543-A63B-9E2BDDC8B8B4}tf10001071</Template>
  <TotalTime>351</TotalTime>
  <Words>720</Words>
  <Application>Microsoft Macintosh PowerPoint</Application>
  <PresentationFormat>Widescreen</PresentationFormat>
  <Paragraphs>125</Paragraphs>
  <Slides>28</Slides>
  <Notes>2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等线</vt:lpstr>
      <vt:lpstr>等线 Light</vt:lpstr>
      <vt:lpstr>Arial</vt:lpstr>
      <vt:lpstr>Calibri</vt:lpstr>
      <vt:lpstr>Calibri Light</vt:lpstr>
      <vt:lpstr>Cambria</vt:lpstr>
      <vt:lpstr>Times New Roman</vt:lpstr>
      <vt:lpstr>Office Theme</vt:lpstr>
      <vt:lpstr>Rady Children’s Hospital</vt:lpstr>
      <vt:lpstr>Deliverables</vt:lpstr>
      <vt:lpstr>Current Undertaken Model</vt:lpstr>
      <vt:lpstr>Current Undertaken Model</vt:lpstr>
      <vt:lpstr>Modified Current Model By Grouping Monday with Tuesday</vt:lpstr>
      <vt:lpstr>Modified Current Model By Grouping Monday with Tuesday</vt:lpstr>
      <vt:lpstr>Modified Current Model By Grouping Monday with Tuesday</vt:lpstr>
      <vt:lpstr>Daily Patient Volume Linear Model</vt:lpstr>
      <vt:lpstr>Daily Patient Volume Linear Model</vt:lpstr>
      <vt:lpstr>Daily Patient Volume Linear Model </vt:lpstr>
      <vt:lpstr>Daily Patient Volume Model</vt:lpstr>
      <vt:lpstr>Hourly Patient Volume Linear Model </vt:lpstr>
      <vt:lpstr>Hourly Patient Volume Linear Model </vt:lpstr>
      <vt:lpstr>Hourly Patient Volume Linear Model </vt:lpstr>
      <vt:lpstr>Hourly Patient Volume Linear Model </vt:lpstr>
      <vt:lpstr>Hourly Patient Volume Linear Model </vt:lpstr>
      <vt:lpstr>Bottleneck Analysis</vt:lpstr>
      <vt:lpstr>Bottleneck Analysis</vt:lpstr>
      <vt:lpstr>LWBS</vt:lpstr>
      <vt:lpstr>LWBS</vt:lpstr>
      <vt:lpstr>LWBS</vt:lpstr>
      <vt:lpstr>LWBS</vt:lpstr>
      <vt:lpstr>LWBS</vt:lpstr>
      <vt:lpstr>LWBS</vt:lpstr>
      <vt:lpstr>LWBS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Rady Children’s Hospital</dc:title>
  <dc:creator>Bihan Zhu</dc:creator>
  <cp:lastModifiedBy>Linping Yu</cp:lastModifiedBy>
  <cp:revision>41</cp:revision>
  <dcterms:created xsi:type="dcterms:W3CDTF">2018-06-09T05:19:24Z</dcterms:created>
  <dcterms:modified xsi:type="dcterms:W3CDTF">2018-06-26T03:33:08Z</dcterms:modified>
</cp:coreProperties>
</file>

<file path=docProps/thumbnail.jpeg>
</file>